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theme/themeOverride1.xml" ContentType="application/vnd.openxmlformats-officedocument.themeOverride+xml"/>
  <Override PartName="/ppt/theme/themeOverride2.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3" r:id="rId1"/>
    <p:sldMasterId id="2147483731" r:id="rId2"/>
  </p:sldMasterIdLst>
  <p:notesMasterIdLst>
    <p:notesMasterId r:id="rId31"/>
  </p:notesMasterIdLst>
  <p:handoutMasterIdLst>
    <p:handoutMasterId r:id="rId32"/>
  </p:handoutMasterIdLst>
  <p:sldIdLst>
    <p:sldId id="256" r:id="rId3"/>
    <p:sldId id="480" r:id="rId4"/>
    <p:sldId id="523" r:id="rId5"/>
    <p:sldId id="525" r:id="rId6"/>
    <p:sldId id="526" r:id="rId7"/>
    <p:sldId id="524" r:id="rId8"/>
    <p:sldId id="483" r:id="rId9"/>
    <p:sldId id="537" r:id="rId10"/>
    <p:sldId id="511" r:id="rId11"/>
    <p:sldId id="527" r:id="rId12"/>
    <p:sldId id="528" r:id="rId13"/>
    <p:sldId id="510" r:id="rId14"/>
    <p:sldId id="529" r:id="rId15"/>
    <p:sldId id="484" r:id="rId16"/>
    <p:sldId id="512" r:id="rId17"/>
    <p:sldId id="530" r:id="rId18"/>
    <p:sldId id="514" r:id="rId19"/>
    <p:sldId id="531" r:id="rId20"/>
    <p:sldId id="536" r:id="rId21"/>
    <p:sldId id="489" r:id="rId22"/>
    <p:sldId id="515" r:id="rId23"/>
    <p:sldId id="532" r:id="rId24"/>
    <p:sldId id="516" r:id="rId25"/>
    <p:sldId id="535" r:id="rId26"/>
    <p:sldId id="518" r:id="rId27"/>
    <p:sldId id="533" r:id="rId28"/>
    <p:sldId id="519" r:id="rId29"/>
    <p:sldId id="534" r:id="rId30"/>
  </p:sldIdLst>
  <p:sldSz cx="9144000" cy="6858000" type="screen4x3"/>
  <p:notesSz cx="7010400" cy="92964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CC"/>
    <a:srgbClr val="FFFFFF"/>
    <a:srgbClr val="CCECFF"/>
    <a:srgbClr val="CCCCFF"/>
    <a:srgbClr val="CCFFCC"/>
    <a:srgbClr val="FC3649"/>
    <a:srgbClr val="00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234" autoAdjust="0"/>
    <p:restoredTop sz="94660"/>
  </p:normalViewPr>
  <p:slideViewPr>
    <p:cSldViewPr>
      <p:cViewPr varScale="1">
        <p:scale>
          <a:sx n="67" d="100"/>
          <a:sy n="67" d="100"/>
        </p:scale>
        <p:origin x="1164" y="4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7758"/>
    </p:cViewPr>
  </p:sorterViewPr>
  <p:notesViewPr>
    <p:cSldViewPr>
      <p:cViewPr varScale="1">
        <p:scale>
          <a:sx n="79" d="100"/>
          <a:sy n="79" d="100"/>
        </p:scale>
        <p:origin x="-2808" y="-84"/>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theme" Target="theme/theme1.xml"/><Relationship Id="rId8" Type="http://schemas.openxmlformats.org/officeDocument/2006/relationships/slide" Target="slides/slide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0" y="0"/>
            <a:ext cx="3038161" cy="464180"/>
          </a:xfrm>
          <a:prstGeom prst="rect">
            <a:avLst/>
          </a:prstGeom>
          <a:noFill/>
          <a:ln w="9525">
            <a:noFill/>
            <a:miter lim="800000"/>
            <a:headEnd/>
            <a:tailEnd/>
          </a:ln>
          <a:effectLst/>
        </p:spPr>
        <p:txBody>
          <a:bodyPr vert="horz" wrap="square" lIns="94048" tIns="47024" rIns="94048" bIns="47024" numCol="1" anchor="t" anchorCtr="0" compatLnSpc="1">
            <a:prstTxWarp prst="textNoShape">
              <a:avLst/>
            </a:prstTxWarp>
          </a:bodyPr>
          <a:lstStyle>
            <a:lvl1pPr defTabSz="940623" eaLnBrk="1" hangingPunct="1">
              <a:defRPr sz="1200">
                <a:latin typeface="Times New Roman" pitchFamily="18" charset="0"/>
              </a:defRPr>
            </a:lvl1pPr>
          </a:lstStyle>
          <a:p>
            <a:r>
              <a:rPr lang="en-US" dirty="0"/>
              <a:t>DOELAP Assessor Training</a:t>
            </a:r>
          </a:p>
        </p:txBody>
      </p:sp>
      <p:sp>
        <p:nvSpPr>
          <p:cNvPr id="7171" name="Rectangle 3"/>
          <p:cNvSpPr>
            <a:spLocks noGrp="1" noChangeArrowheads="1"/>
          </p:cNvSpPr>
          <p:nvPr>
            <p:ph type="dt" sz="quarter" idx="1"/>
          </p:nvPr>
        </p:nvSpPr>
        <p:spPr bwMode="auto">
          <a:xfrm>
            <a:off x="3972240" y="0"/>
            <a:ext cx="3038160" cy="464180"/>
          </a:xfrm>
          <a:prstGeom prst="rect">
            <a:avLst/>
          </a:prstGeom>
          <a:noFill/>
          <a:ln w="9525">
            <a:noFill/>
            <a:miter lim="800000"/>
            <a:headEnd/>
            <a:tailEnd/>
          </a:ln>
          <a:effectLst/>
        </p:spPr>
        <p:txBody>
          <a:bodyPr vert="horz" wrap="square" lIns="94048" tIns="47024" rIns="94048" bIns="47024" numCol="1" anchor="t" anchorCtr="0" compatLnSpc="1">
            <a:prstTxWarp prst="textNoShape">
              <a:avLst/>
            </a:prstTxWarp>
          </a:bodyPr>
          <a:lstStyle>
            <a:lvl1pPr algn="r" defTabSz="940623" eaLnBrk="1" hangingPunct="1">
              <a:defRPr sz="1200">
                <a:latin typeface="Times New Roman" pitchFamily="18" charset="0"/>
              </a:defRPr>
            </a:lvl1pPr>
          </a:lstStyle>
          <a:p>
            <a:r>
              <a:rPr lang="en-US" dirty="0"/>
              <a:t>10/05/15</a:t>
            </a:r>
          </a:p>
        </p:txBody>
      </p:sp>
      <p:sp>
        <p:nvSpPr>
          <p:cNvPr id="7172" name="Rectangle 4"/>
          <p:cNvSpPr>
            <a:spLocks noGrp="1" noChangeArrowheads="1"/>
          </p:cNvSpPr>
          <p:nvPr>
            <p:ph type="ftr" sz="quarter" idx="2"/>
          </p:nvPr>
        </p:nvSpPr>
        <p:spPr bwMode="auto">
          <a:xfrm>
            <a:off x="0" y="8832221"/>
            <a:ext cx="3038161" cy="464180"/>
          </a:xfrm>
          <a:prstGeom prst="rect">
            <a:avLst/>
          </a:prstGeom>
          <a:noFill/>
          <a:ln w="9525">
            <a:noFill/>
            <a:miter lim="800000"/>
            <a:headEnd/>
            <a:tailEnd/>
          </a:ln>
          <a:effectLst/>
        </p:spPr>
        <p:txBody>
          <a:bodyPr vert="horz" wrap="square" lIns="94048" tIns="47024" rIns="94048" bIns="47024" numCol="1" anchor="b" anchorCtr="0" compatLnSpc="1">
            <a:prstTxWarp prst="textNoShape">
              <a:avLst/>
            </a:prstTxWarp>
          </a:bodyPr>
          <a:lstStyle>
            <a:lvl1pPr defTabSz="940623" eaLnBrk="1" hangingPunct="1">
              <a:defRPr sz="1200">
                <a:latin typeface="Times New Roman" pitchFamily="18" charset="0"/>
              </a:defRPr>
            </a:lvl1pPr>
          </a:lstStyle>
          <a:p>
            <a:endParaRPr lang="en-US" dirty="0"/>
          </a:p>
        </p:txBody>
      </p:sp>
      <p:sp>
        <p:nvSpPr>
          <p:cNvPr id="7173" name="Rectangle 5"/>
          <p:cNvSpPr>
            <a:spLocks noGrp="1" noChangeArrowheads="1"/>
          </p:cNvSpPr>
          <p:nvPr>
            <p:ph type="sldNum" sz="quarter" idx="3"/>
          </p:nvPr>
        </p:nvSpPr>
        <p:spPr bwMode="auto">
          <a:xfrm>
            <a:off x="3972240" y="8832221"/>
            <a:ext cx="3038160" cy="464180"/>
          </a:xfrm>
          <a:prstGeom prst="rect">
            <a:avLst/>
          </a:prstGeom>
          <a:noFill/>
          <a:ln w="9525">
            <a:noFill/>
            <a:miter lim="800000"/>
            <a:headEnd/>
            <a:tailEnd/>
          </a:ln>
          <a:effectLst/>
        </p:spPr>
        <p:txBody>
          <a:bodyPr vert="horz" wrap="square" lIns="94048" tIns="47024" rIns="94048" bIns="47024" numCol="1" anchor="b" anchorCtr="0" compatLnSpc="1">
            <a:prstTxWarp prst="textNoShape">
              <a:avLst/>
            </a:prstTxWarp>
          </a:bodyPr>
          <a:lstStyle>
            <a:lvl1pPr algn="r" defTabSz="940623" eaLnBrk="1" hangingPunct="1">
              <a:defRPr sz="1200">
                <a:latin typeface="Times New Roman" pitchFamily="18" charset="0"/>
              </a:defRPr>
            </a:lvl1pPr>
          </a:lstStyle>
          <a:p>
            <a:fld id="{B8240CAA-BDDF-45F2-84B7-7D7EAF9339CB}" type="slidenum">
              <a:rPr lang="en-US"/>
              <a:pPr/>
              <a:t>‹#›</a:t>
            </a:fld>
            <a:endParaRPr lang="en-US"/>
          </a:p>
        </p:txBody>
      </p:sp>
    </p:spTree>
    <p:extLst>
      <p:ext uri="{BB962C8B-B14F-4D97-AF65-F5344CB8AC3E}">
        <p14:creationId xmlns:p14="http://schemas.microsoft.com/office/powerpoint/2010/main" val="143433819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3038161" cy="464180"/>
          </a:xfrm>
          <a:prstGeom prst="rect">
            <a:avLst/>
          </a:prstGeom>
          <a:noFill/>
          <a:ln w="9525">
            <a:noFill/>
            <a:miter lim="800000"/>
            <a:headEnd/>
            <a:tailEnd/>
          </a:ln>
          <a:effectLst/>
        </p:spPr>
        <p:txBody>
          <a:bodyPr vert="horz" wrap="square" lIns="94048" tIns="47024" rIns="94048" bIns="47024" numCol="1" anchor="t" anchorCtr="0" compatLnSpc="1">
            <a:prstTxWarp prst="textNoShape">
              <a:avLst/>
            </a:prstTxWarp>
          </a:bodyPr>
          <a:lstStyle>
            <a:lvl1pPr defTabSz="940623" eaLnBrk="1" hangingPunct="1">
              <a:defRPr sz="1200">
                <a:latin typeface="Times New Roman" pitchFamily="18" charset="0"/>
              </a:defRPr>
            </a:lvl1pPr>
          </a:lstStyle>
          <a:p>
            <a:endParaRPr lang="en-US"/>
          </a:p>
        </p:txBody>
      </p:sp>
      <p:sp>
        <p:nvSpPr>
          <p:cNvPr id="5123" name="Rectangle 3"/>
          <p:cNvSpPr>
            <a:spLocks noGrp="1" noChangeArrowheads="1"/>
          </p:cNvSpPr>
          <p:nvPr>
            <p:ph type="dt" idx="1"/>
          </p:nvPr>
        </p:nvSpPr>
        <p:spPr bwMode="auto">
          <a:xfrm>
            <a:off x="3972240" y="0"/>
            <a:ext cx="3038160" cy="464180"/>
          </a:xfrm>
          <a:prstGeom prst="rect">
            <a:avLst/>
          </a:prstGeom>
          <a:noFill/>
          <a:ln w="9525">
            <a:noFill/>
            <a:miter lim="800000"/>
            <a:headEnd/>
            <a:tailEnd/>
          </a:ln>
          <a:effectLst/>
        </p:spPr>
        <p:txBody>
          <a:bodyPr vert="horz" wrap="square" lIns="94048" tIns="47024" rIns="94048" bIns="47024" numCol="1" anchor="t" anchorCtr="0" compatLnSpc="1">
            <a:prstTxWarp prst="textNoShape">
              <a:avLst/>
            </a:prstTxWarp>
          </a:bodyPr>
          <a:lstStyle>
            <a:lvl1pPr algn="r" defTabSz="940623" eaLnBrk="1" hangingPunct="1">
              <a:defRPr sz="1200">
                <a:latin typeface="Times New Roman" pitchFamily="18" charset="0"/>
              </a:defRPr>
            </a:lvl1pPr>
          </a:lstStyle>
          <a:p>
            <a:r>
              <a:rPr lang="en-US" dirty="0"/>
              <a:t>July 9, 2012</a:t>
            </a:r>
          </a:p>
        </p:txBody>
      </p:sp>
      <p:sp>
        <p:nvSpPr>
          <p:cNvPr id="5124" name="Rectangle 4"/>
          <p:cNvSpPr>
            <a:spLocks noGrp="1" noRot="1" noChangeAspect="1" noChangeArrowheads="1" noTextEdit="1"/>
          </p:cNvSpPr>
          <p:nvPr>
            <p:ph type="sldImg" idx="2"/>
          </p:nvPr>
        </p:nvSpPr>
        <p:spPr bwMode="auto">
          <a:xfrm>
            <a:off x="1182688" y="698500"/>
            <a:ext cx="4645025" cy="3484563"/>
          </a:xfrm>
          <a:prstGeom prst="rect">
            <a:avLst/>
          </a:prstGeom>
          <a:noFill/>
          <a:ln w="9525">
            <a:solidFill>
              <a:srgbClr val="000000"/>
            </a:solidFill>
            <a:miter lim="800000"/>
            <a:headEnd/>
            <a:tailEnd/>
          </a:ln>
          <a:effectLst/>
        </p:spPr>
      </p:sp>
      <p:sp>
        <p:nvSpPr>
          <p:cNvPr id="5125" name="Rectangle 5"/>
          <p:cNvSpPr>
            <a:spLocks noGrp="1" noChangeArrowheads="1"/>
          </p:cNvSpPr>
          <p:nvPr>
            <p:ph type="body" sz="quarter" idx="3"/>
          </p:nvPr>
        </p:nvSpPr>
        <p:spPr bwMode="auto">
          <a:xfrm>
            <a:off x="934078" y="4414510"/>
            <a:ext cx="5142244" cy="4184020"/>
          </a:xfrm>
          <a:prstGeom prst="rect">
            <a:avLst/>
          </a:prstGeom>
          <a:noFill/>
          <a:ln w="9525">
            <a:noFill/>
            <a:miter lim="800000"/>
            <a:headEnd/>
            <a:tailEnd/>
          </a:ln>
          <a:effectLst/>
        </p:spPr>
        <p:txBody>
          <a:bodyPr vert="horz" wrap="square" lIns="94048" tIns="47024" rIns="94048" bIns="47024"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126" name="Rectangle 6"/>
          <p:cNvSpPr>
            <a:spLocks noGrp="1" noChangeArrowheads="1"/>
          </p:cNvSpPr>
          <p:nvPr>
            <p:ph type="ftr" sz="quarter" idx="4"/>
          </p:nvPr>
        </p:nvSpPr>
        <p:spPr bwMode="auto">
          <a:xfrm>
            <a:off x="0" y="8832221"/>
            <a:ext cx="3038161" cy="464180"/>
          </a:xfrm>
          <a:prstGeom prst="rect">
            <a:avLst/>
          </a:prstGeom>
          <a:noFill/>
          <a:ln w="9525">
            <a:noFill/>
            <a:miter lim="800000"/>
            <a:headEnd/>
            <a:tailEnd/>
          </a:ln>
          <a:effectLst/>
        </p:spPr>
        <p:txBody>
          <a:bodyPr vert="horz" wrap="square" lIns="94048" tIns="47024" rIns="94048" bIns="47024" numCol="1" anchor="b" anchorCtr="0" compatLnSpc="1">
            <a:prstTxWarp prst="textNoShape">
              <a:avLst/>
            </a:prstTxWarp>
          </a:bodyPr>
          <a:lstStyle>
            <a:lvl1pPr defTabSz="940623" eaLnBrk="1" hangingPunct="1">
              <a:defRPr sz="1200">
                <a:latin typeface="Times New Roman" pitchFamily="18" charset="0"/>
              </a:defRPr>
            </a:lvl1pPr>
          </a:lstStyle>
          <a:p>
            <a:r>
              <a:rPr lang="en-US"/>
              <a:t>DOELAP Assessor Training</a:t>
            </a:r>
          </a:p>
        </p:txBody>
      </p:sp>
      <p:sp>
        <p:nvSpPr>
          <p:cNvPr id="5127" name="Rectangle 7"/>
          <p:cNvSpPr>
            <a:spLocks noGrp="1" noChangeArrowheads="1"/>
          </p:cNvSpPr>
          <p:nvPr>
            <p:ph type="sldNum" sz="quarter" idx="5"/>
          </p:nvPr>
        </p:nvSpPr>
        <p:spPr bwMode="auto">
          <a:xfrm>
            <a:off x="3972240" y="8832221"/>
            <a:ext cx="3038160" cy="464180"/>
          </a:xfrm>
          <a:prstGeom prst="rect">
            <a:avLst/>
          </a:prstGeom>
          <a:noFill/>
          <a:ln w="9525">
            <a:noFill/>
            <a:miter lim="800000"/>
            <a:headEnd/>
            <a:tailEnd/>
          </a:ln>
          <a:effectLst/>
        </p:spPr>
        <p:txBody>
          <a:bodyPr vert="horz" wrap="square" lIns="94048" tIns="47024" rIns="94048" bIns="47024" numCol="1" anchor="b" anchorCtr="0" compatLnSpc="1">
            <a:prstTxWarp prst="textNoShape">
              <a:avLst/>
            </a:prstTxWarp>
          </a:bodyPr>
          <a:lstStyle>
            <a:lvl1pPr algn="r" defTabSz="940623" eaLnBrk="1" hangingPunct="1">
              <a:defRPr sz="1200">
                <a:latin typeface="Times New Roman" pitchFamily="18" charset="0"/>
              </a:defRPr>
            </a:lvl1pPr>
          </a:lstStyle>
          <a:p>
            <a:fld id="{431487DF-E120-4F5B-834E-40EF723C7E81}" type="slidenum">
              <a:rPr lang="en-US"/>
              <a:pPr/>
              <a:t>‹#›</a:t>
            </a:fld>
            <a:endParaRPr lang="en-US"/>
          </a:p>
        </p:txBody>
      </p:sp>
    </p:spTree>
    <p:extLst>
      <p:ext uri="{BB962C8B-B14F-4D97-AF65-F5344CB8AC3E}">
        <p14:creationId xmlns:p14="http://schemas.microsoft.com/office/powerpoint/2010/main" val="1710593625"/>
      </p:ext>
    </p:extLst>
  </p:cSld>
  <p:clrMap bg1="lt1" tx1="dk1" bg2="lt2" tx2="dk2" accent1="accent1" accent2="accent2" accent3="accent3" accent4="accent4" accent5="accent5" accent6="accent6" hlink="hlink" folHlink="folHlink"/>
  <p:hf hdr="0"/>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type="dt" idx="1"/>
          </p:nvPr>
        </p:nvSpPr>
        <p:spPr>
          <a:ln/>
        </p:spPr>
        <p:txBody>
          <a:bodyPr/>
          <a:lstStyle/>
          <a:p>
            <a:r>
              <a:rPr lang="en-US" dirty="0"/>
              <a:t>July 9, 2012</a:t>
            </a:r>
          </a:p>
        </p:txBody>
      </p:sp>
      <p:sp>
        <p:nvSpPr>
          <p:cNvPr id="6" name="Rectangle 6"/>
          <p:cNvSpPr>
            <a:spLocks noGrp="1" noChangeArrowheads="1"/>
          </p:cNvSpPr>
          <p:nvPr>
            <p:ph type="ftr" sz="quarter" idx="4"/>
          </p:nvPr>
        </p:nvSpPr>
        <p:spPr>
          <a:ln/>
        </p:spPr>
        <p:txBody>
          <a:bodyPr/>
          <a:lstStyle/>
          <a:p>
            <a:r>
              <a:rPr lang="en-US"/>
              <a:t>DOELAP Assessor Training</a:t>
            </a:r>
          </a:p>
        </p:txBody>
      </p:sp>
      <p:sp>
        <p:nvSpPr>
          <p:cNvPr id="7" name="Rectangle 7"/>
          <p:cNvSpPr>
            <a:spLocks noGrp="1" noChangeArrowheads="1"/>
          </p:cNvSpPr>
          <p:nvPr>
            <p:ph type="sldNum" sz="quarter" idx="5"/>
          </p:nvPr>
        </p:nvSpPr>
        <p:spPr>
          <a:ln/>
        </p:spPr>
        <p:txBody>
          <a:bodyPr/>
          <a:lstStyle/>
          <a:p>
            <a:fld id="{8B6107BE-B616-4391-B23A-B59105665D32}" type="slidenum">
              <a:rPr lang="en-US"/>
              <a:pPr/>
              <a:t>1</a:t>
            </a:fld>
            <a:endParaRPr lang="en-US"/>
          </a:p>
        </p:txBody>
      </p:sp>
      <p:sp>
        <p:nvSpPr>
          <p:cNvPr id="6146" name="Rectangle 2"/>
          <p:cNvSpPr>
            <a:spLocks noGrp="1" noRot="1" noChangeAspect="1" noChangeArrowheads="1" noTextEdit="1"/>
          </p:cNvSpPr>
          <p:nvPr>
            <p:ph type="sldImg"/>
          </p:nvPr>
        </p:nvSpPr>
        <p:spPr>
          <a:xfrm>
            <a:off x="1184275" y="698500"/>
            <a:ext cx="4645025" cy="3484563"/>
          </a:xfrm>
          <a:ln/>
        </p:spPr>
      </p:sp>
      <p:sp>
        <p:nvSpPr>
          <p:cNvPr id="6147"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spTree>
      <p:nvGrpSpPr>
        <p:cNvPr id="1" name=""/>
        <p:cNvGrpSpPr/>
        <p:nvPr/>
      </p:nvGrpSpPr>
      <p:grpSpPr>
        <a:xfrm>
          <a:off x="0" y="0"/>
          <a:ext cx="0" cy="0"/>
          <a:chOff x="0" y="0"/>
          <a:chExt cx="0" cy="0"/>
        </a:xfrm>
      </p:grpSpPr>
      <p:grpSp>
        <p:nvGrpSpPr>
          <p:cNvPr id="135170" name="Group 2"/>
          <p:cNvGrpSpPr>
            <a:grpSpLocks/>
          </p:cNvGrpSpPr>
          <p:nvPr/>
        </p:nvGrpSpPr>
        <p:grpSpPr bwMode="auto">
          <a:xfrm>
            <a:off x="0" y="0"/>
            <a:ext cx="9144000" cy="6858000"/>
            <a:chOff x="0" y="0"/>
            <a:chExt cx="5760" cy="4320"/>
          </a:xfrm>
        </p:grpSpPr>
        <p:sp>
          <p:nvSpPr>
            <p:cNvPr id="135171" name="Rectangle 3"/>
            <p:cNvSpPr>
              <a:spLocks noChangeArrowheads="1"/>
            </p:cNvSpPr>
            <p:nvPr/>
          </p:nvSpPr>
          <p:spPr bwMode="hidden">
            <a:xfrm>
              <a:off x="0" y="0"/>
              <a:ext cx="2208" cy="4320"/>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lgn="ctr" eaLnBrk="1" hangingPunct="1"/>
              <a:endParaRPr lang="en-US" sz="2400">
                <a:latin typeface="Times New Roman" pitchFamily="18" charset="0"/>
              </a:endParaRPr>
            </a:p>
          </p:txBody>
        </p:sp>
        <p:sp>
          <p:nvSpPr>
            <p:cNvPr id="135172" name="Rectangle 4"/>
            <p:cNvSpPr>
              <a:spLocks noChangeArrowheads="1"/>
            </p:cNvSpPr>
            <p:nvPr/>
          </p:nvSpPr>
          <p:spPr bwMode="hidden">
            <a:xfrm>
              <a:off x="1081" y="1065"/>
              <a:ext cx="4679" cy="1596"/>
            </a:xfrm>
            <a:prstGeom prst="rect">
              <a:avLst/>
            </a:prstGeom>
            <a:solidFill>
              <a:schemeClr val="bg2"/>
            </a:solidFill>
            <a:ln w="9525">
              <a:noFill/>
              <a:miter lim="800000"/>
              <a:headEnd/>
              <a:tailEnd/>
            </a:ln>
          </p:spPr>
          <p:txBody>
            <a:bodyPr/>
            <a:lstStyle/>
            <a:p>
              <a:pPr eaLnBrk="1" hangingPunct="1"/>
              <a:endParaRPr lang="en-US" sz="2400">
                <a:latin typeface="Times New Roman" pitchFamily="18" charset="0"/>
              </a:endParaRPr>
            </a:p>
          </p:txBody>
        </p:sp>
        <p:grpSp>
          <p:nvGrpSpPr>
            <p:cNvPr id="135173" name="Group 5"/>
            <p:cNvGrpSpPr>
              <a:grpSpLocks/>
            </p:cNvGrpSpPr>
            <p:nvPr/>
          </p:nvGrpSpPr>
          <p:grpSpPr bwMode="auto">
            <a:xfrm>
              <a:off x="0" y="672"/>
              <a:ext cx="1806" cy="1989"/>
              <a:chOff x="0" y="672"/>
              <a:chExt cx="1806" cy="1989"/>
            </a:xfrm>
          </p:grpSpPr>
          <p:sp>
            <p:nvSpPr>
              <p:cNvPr id="135174" name="Rectangle 6"/>
              <p:cNvSpPr>
                <a:spLocks noChangeArrowheads="1"/>
              </p:cNvSpPr>
              <p:nvPr userDrawn="1"/>
            </p:nvSpPr>
            <p:spPr bwMode="auto">
              <a:xfrm>
                <a:off x="361" y="2257"/>
                <a:ext cx="363" cy="404"/>
              </a:xfrm>
              <a:prstGeom prst="rect">
                <a:avLst/>
              </a:prstGeom>
              <a:solidFill>
                <a:schemeClr val="accent2"/>
              </a:solidFill>
              <a:ln w="9525">
                <a:noFill/>
                <a:miter lim="800000"/>
                <a:headEnd/>
                <a:tailEnd/>
              </a:ln>
            </p:spPr>
            <p:txBody>
              <a:bodyPr/>
              <a:lstStyle/>
              <a:p>
                <a:pPr eaLnBrk="1" hangingPunct="1"/>
                <a:endParaRPr lang="en-US" sz="2400">
                  <a:latin typeface="Times New Roman" pitchFamily="18" charset="0"/>
                </a:endParaRPr>
              </a:p>
            </p:txBody>
          </p:sp>
          <p:sp>
            <p:nvSpPr>
              <p:cNvPr id="135175" name="Rectangle 7"/>
              <p:cNvSpPr>
                <a:spLocks noChangeArrowheads="1"/>
              </p:cNvSpPr>
              <p:nvPr userDrawn="1"/>
            </p:nvSpPr>
            <p:spPr bwMode="auto">
              <a:xfrm>
                <a:off x="1081" y="1065"/>
                <a:ext cx="362" cy="405"/>
              </a:xfrm>
              <a:prstGeom prst="rect">
                <a:avLst/>
              </a:prstGeom>
              <a:solidFill>
                <a:schemeClr val="folHlink"/>
              </a:solidFill>
              <a:ln w="9525">
                <a:noFill/>
                <a:miter lim="800000"/>
                <a:headEnd/>
                <a:tailEnd/>
              </a:ln>
            </p:spPr>
            <p:txBody>
              <a:bodyPr/>
              <a:lstStyle/>
              <a:p>
                <a:pPr eaLnBrk="1" hangingPunct="1"/>
                <a:endParaRPr lang="en-US" sz="2400">
                  <a:latin typeface="Times New Roman" pitchFamily="18" charset="0"/>
                </a:endParaRPr>
              </a:p>
            </p:txBody>
          </p:sp>
          <p:sp>
            <p:nvSpPr>
              <p:cNvPr id="135176" name="Rectangle 8"/>
              <p:cNvSpPr>
                <a:spLocks noChangeArrowheads="1"/>
              </p:cNvSpPr>
              <p:nvPr userDrawn="1"/>
            </p:nvSpPr>
            <p:spPr bwMode="auto">
              <a:xfrm>
                <a:off x="1437" y="672"/>
                <a:ext cx="369" cy="400"/>
              </a:xfrm>
              <a:prstGeom prst="rect">
                <a:avLst/>
              </a:prstGeom>
              <a:solidFill>
                <a:schemeClr val="folHlink"/>
              </a:solidFill>
              <a:ln w="9525">
                <a:noFill/>
                <a:miter lim="800000"/>
                <a:headEnd/>
                <a:tailEnd/>
              </a:ln>
            </p:spPr>
            <p:txBody>
              <a:bodyPr/>
              <a:lstStyle/>
              <a:p>
                <a:pPr eaLnBrk="1" hangingPunct="1"/>
                <a:endParaRPr lang="en-US" sz="2400">
                  <a:latin typeface="Times New Roman" pitchFamily="18" charset="0"/>
                </a:endParaRPr>
              </a:p>
            </p:txBody>
          </p:sp>
          <p:sp>
            <p:nvSpPr>
              <p:cNvPr id="135177" name="Rectangle 9"/>
              <p:cNvSpPr>
                <a:spLocks noChangeArrowheads="1"/>
              </p:cNvSpPr>
              <p:nvPr userDrawn="1"/>
            </p:nvSpPr>
            <p:spPr bwMode="auto">
              <a:xfrm>
                <a:off x="719" y="2257"/>
                <a:ext cx="368" cy="404"/>
              </a:xfrm>
              <a:prstGeom prst="rect">
                <a:avLst/>
              </a:prstGeom>
              <a:solidFill>
                <a:schemeClr val="bg2"/>
              </a:solidFill>
              <a:ln w="9525">
                <a:noFill/>
                <a:miter lim="800000"/>
                <a:headEnd/>
                <a:tailEnd/>
              </a:ln>
            </p:spPr>
            <p:txBody>
              <a:bodyPr/>
              <a:lstStyle/>
              <a:p>
                <a:pPr eaLnBrk="1" hangingPunct="1"/>
                <a:endParaRPr lang="en-US" sz="2400">
                  <a:latin typeface="Times New Roman" pitchFamily="18" charset="0"/>
                </a:endParaRPr>
              </a:p>
            </p:txBody>
          </p:sp>
          <p:sp>
            <p:nvSpPr>
              <p:cNvPr id="135178" name="Rectangle 10"/>
              <p:cNvSpPr>
                <a:spLocks noChangeArrowheads="1"/>
              </p:cNvSpPr>
              <p:nvPr userDrawn="1"/>
            </p:nvSpPr>
            <p:spPr bwMode="auto">
              <a:xfrm>
                <a:off x="1437" y="1065"/>
                <a:ext cx="369" cy="405"/>
              </a:xfrm>
              <a:prstGeom prst="rect">
                <a:avLst/>
              </a:prstGeom>
              <a:solidFill>
                <a:schemeClr val="accent2"/>
              </a:solidFill>
              <a:ln w="9525">
                <a:noFill/>
                <a:miter lim="800000"/>
                <a:headEnd/>
                <a:tailEnd/>
              </a:ln>
            </p:spPr>
            <p:txBody>
              <a:bodyPr/>
              <a:lstStyle/>
              <a:p>
                <a:pPr eaLnBrk="1" hangingPunct="1"/>
                <a:endParaRPr lang="en-US" sz="2400">
                  <a:latin typeface="Times New Roman" pitchFamily="18" charset="0"/>
                </a:endParaRPr>
              </a:p>
            </p:txBody>
          </p:sp>
          <p:sp>
            <p:nvSpPr>
              <p:cNvPr id="135179" name="Rectangle 11"/>
              <p:cNvSpPr>
                <a:spLocks noChangeArrowheads="1"/>
              </p:cNvSpPr>
              <p:nvPr userDrawn="1"/>
            </p:nvSpPr>
            <p:spPr bwMode="auto">
              <a:xfrm>
                <a:off x="719" y="1464"/>
                <a:ext cx="368" cy="399"/>
              </a:xfrm>
              <a:prstGeom prst="rect">
                <a:avLst/>
              </a:prstGeom>
              <a:solidFill>
                <a:schemeClr val="folHlink"/>
              </a:solidFill>
              <a:ln w="9525">
                <a:noFill/>
                <a:miter lim="800000"/>
                <a:headEnd/>
                <a:tailEnd/>
              </a:ln>
            </p:spPr>
            <p:txBody>
              <a:bodyPr/>
              <a:lstStyle/>
              <a:p>
                <a:pPr eaLnBrk="1" hangingPunct="1"/>
                <a:endParaRPr lang="en-US" sz="2400">
                  <a:latin typeface="Times New Roman" pitchFamily="18" charset="0"/>
                </a:endParaRPr>
              </a:p>
            </p:txBody>
          </p:sp>
          <p:sp>
            <p:nvSpPr>
              <p:cNvPr id="135180" name="Rectangle 12"/>
              <p:cNvSpPr>
                <a:spLocks noChangeArrowheads="1"/>
              </p:cNvSpPr>
              <p:nvPr userDrawn="1"/>
            </p:nvSpPr>
            <p:spPr bwMode="auto">
              <a:xfrm>
                <a:off x="0" y="1464"/>
                <a:ext cx="367" cy="399"/>
              </a:xfrm>
              <a:prstGeom prst="rect">
                <a:avLst/>
              </a:prstGeom>
              <a:solidFill>
                <a:schemeClr val="bg2"/>
              </a:solidFill>
              <a:ln w="9525">
                <a:noFill/>
                <a:miter lim="800000"/>
                <a:headEnd/>
                <a:tailEnd/>
              </a:ln>
            </p:spPr>
            <p:txBody>
              <a:bodyPr/>
              <a:lstStyle/>
              <a:p>
                <a:pPr eaLnBrk="1" hangingPunct="1"/>
                <a:endParaRPr lang="en-US" sz="2400">
                  <a:latin typeface="Times New Roman" pitchFamily="18" charset="0"/>
                </a:endParaRPr>
              </a:p>
            </p:txBody>
          </p:sp>
          <p:sp>
            <p:nvSpPr>
              <p:cNvPr id="135181" name="Rectangle 13"/>
              <p:cNvSpPr>
                <a:spLocks noChangeArrowheads="1"/>
              </p:cNvSpPr>
              <p:nvPr userDrawn="1"/>
            </p:nvSpPr>
            <p:spPr bwMode="auto">
              <a:xfrm>
                <a:off x="1081" y="1464"/>
                <a:ext cx="362" cy="399"/>
              </a:xfrm>
              <a:prstGeom prst="rect">
                <a:avLst/>
              </a:prstGeom>
              <a:solidFill>
                <a:schemeClr val="accent2"/>
              </a:solidFill>
              <a:ln w="9525">
                <a:noFill/>
                <a:miter lim="800000"/>
                <a:headEnd/>
                <a:tailEnd/>
              </a:ln>
            </p:spPr>
            <p:txBody>
              <a:bodyPr/>
              <a:lstStyle/>
              <a:p>
                <a:pPr eaLnBrk="1" hangingPunct="1"/>
                <a:endParaRPr lang="en-US" sz="2400">
                  <a:latin typeface="Times New Roman" pitchFamily="18" charset="0"/>
                </a:endParaRPr>
              </a:p>
            </p:txBody>
          </p:sp>
          <p:sp>
            <p:nvSpPr>
              <p:cNvPr id="135182" name="Rectangle 14"/>
              <p:cNvSpPr>
                <a:spLocks noChangeArrowheads="1"/>
              </p:cNvSpPr>
              <p:nvPr userDrawn="1"/>
            </p:nvSpPr>
            <p:spPr bwMode="auto">
              <a:xfrm>
                <a:off x="361" y="1857"/>
                <a:ext cx="363" cy="406"/>
              </a:xfrm>
              <a:prstGeom prst="rect">
                <a:avLst/>
              </a:prstGeom>
              <a:solidFill>
                <a:schemeClr val="folHlink"/>
              </a:solidFill>
              <a:ln w="9525">
                <a:noFill/>
                <a:miter lim="800000"/>
                <a:headEnd/>
                <a:tailEnd/>
              </a:ln>
            </p:spPr>
            <p:txBody>
              <a:bodyPr/>
              <a:lstStyle/>
              <a:p>
                <a:pPr eaLnBrk="1" hangingPunct="1"/>
                <a:endParaRPr lang="en-US" sz="2400">
                  <a:latin typeface="Times New Roman" pitchFamily="18" charset="0"/>
                </a:endParaRPr>
              </a:p>
            </p:txBody>
          </p:sp>
          <p:sp>
            <p:nvSpPr>
              <p:cNvPr id="135183" name="Rectangle 15"/>
              <p:cNvSpPr>
                <a:spLocks noChangeArrowheads="1"/>
              </p:cNvSpPr>
              <p:nvPr userDrawn="1"/>
            </p:nvSpPr>
            <p:spPr bwMode="auto">
              <a:xfrm>
                <a:off x="719" y="1857"/>
                <a:ext cx="368" cy="406"/>
              </a:xfrm>
              <a:prstGeom prst="rect">
                <a:avLst/>
              </a:prstGeom>
              <a:solidFill>
                <a:schemeClr val="accent2"/>
              </a:solidFill>
              <a:ln w="9525">
                <a:noFill/>
                <a:miter lim="800000"/>
                <a:headEnd/>
                <a:tailEnd/>
              </a:ln>
            </p:spPr>
            <p:txBody>
              <a:bodyPr/>
              <a:lstStyle/>
              <a:p>
                <a:pPr eaLnBrk="1" hangingPunct="1"/>
                <a:endParaRPr lang="en-US" sz="2400">
                  <a:latin typeface="Times New Roman" pitchFamily="18" charset="0"/>
                </a:endParaRPr>
              </a:p>
            </p:txBody>
          </p:sp>
        </p:grpSp>
      </p:grpSp>
      <p:sp>
        <p:nvSpPr>
          <p:cNvPr id="135184" name="Rectangle 16"/>
          <p:cNvSpPr>
            <a:spLocks noGrp="1" noChangeArrowheads="1"/>
          </p:cNvSpPr>
          <p:nvPr>
            <p:ph type="dt" sz="half" idx="2"/>
          </p:nvPr>
        </p:nvSpPr>
        <p:spPr>
          <a:xfrm>
            <a:off x="457200" y="6248400"/>
            <a:ext cx="2133600" cy="457200"/>
          </a:xfrm>
        </p:spPr>
        <p:txBody>
          <a:bodyPr/>
          <a:lstStyle>
            <a:lvl1pPr>
              <a:defRPr/>
            </a:lvl1pPr>
          </a:lstStyle>
          <a:p>
            <a:r>
              <a:rPr lang="en-US" dirty="0"/>
              <a:t>July 9, 2012</a:t>
            </a:r>
          </a:p>
        </p:txBody>
      </p:sp>
      <p:sp>
        <p:nvSpPr>
          <p:cNvPr id="135185" name="Rectangle 17"/>
          <p:cNvSpPr>
            <a:spLocks noGrp="1" noChangeArrowheads="1"/>
          </p:cNvSpPr>
          <p:nvPr>
            <p:ph type="ftr" sz="quarter" idx="3"/>
          </p:nvPr>
        </p:nvSpPr>
        <p:spPr>
          <a:xfrm>
            <a:off x="2819400" y="6248400"/>
            <a:ext cx="3505200" cy="457200"/>
          </a:xfrm>
        </p:spPr>
        <p:txBody>
          <a:bodyPr/>
          <a:lstStyle>
            <a:lvl1pPr>
              <a:defRPr/>
            </a:lvl1pPr>
          </a:lstStyle>
          <a:p>
            <a:r>
              <a:rPr lang="en-US" dirty="0"/>
              <a:t>DOELAP Assessor Training</a:t>
            </a:r>
          </a:p>
        </p:txBody>
      </p:sp>
      <p:sp>
        <p:nvSpPr>
          <p:cNvPr id="135186" name="Rectangle 18"/>
          <p:cNvSpPr>
            <a:spLocks noGrp="1" noChangeArrowheads="1"/>
          </p:cNvSpPr>
          <p:nvPr>
            <p:ph type="sldNum" sz="quarter" idx="4"/>
          </p:nvPr>
        </p:nvSpPr>
        <p:spPr/>
        <p:txBody>
          <a:bodyPr/>
          <a:lstStyle>
            <a:lvl1pPr>
              <a:defRPr/>
            </a:lvl1pPr>
          </a:lstStyle>
          <a:p>
            <a:fld id="{671C2648-957E-4618-8DC8-C5B17B767F35}" type="slidenum">
              <a:rPr lang="en-US"/>
              <a:pPr/>
              <a:t>‹#›</a:t>
            </a:fld>
            <a:endParaRPr lang="en-US"/>
          </a:p>
        </p:txBody>
      </p:sp>
      <p:sp>
        <p:nvSpPr>
          <p:cNvPr id="135187" name="Rectangle 19"/>
          <p:cNvSpPr>
            <a:spLocks noGrp="1" noChangeArrowheads="1"/>
          </p:cNvSpPr>
          <p:nvPr>
            <p:ph type="ctrTitle"/>
          </p:nvPr>
        </p:nvSpPr>
        <p:spPr>
          <a:xfrm>
            <a:off x="2971800" y="1828800"/>
            <a:ext cx="6019800" cy="2209800"/>
          </a:xfrm>
        </p:spPr>
        <p:txBody>
          <a:bodyPr/>
          <a:lstStyle>
            <a:lvl1pPr>
              <a:defRPr sz="5000">
                <a:solidFill>
                  <a:srgbClr val="FFFFFF"/>
                </a:solidFill>
              </a:defRPr>
            </a:lvl1pPr>
          </a:lstStyle>
          <a:p>
            <a:r>
              <a:rPr lang="en-US"/>
              <a:t>Click to edit Master title style</a:t>
            </a:r>
          </a:p>
        </p:txBody>
      </p:sp>
      <p:sp>
        <p:nvSpPr>
          <p:cNvPr id="135188" name="Rectangle 20"/>
          <p:cNvSpPr>
            <a:spLocks noGrp="1" noChangeArrowheads="1"/>
          </p:cNvSpPr>
          <p:nvPr>
            <p:ph type="subTitle" idx="1"/>
          </p:nvPr>
        </p:nvSpPr>
        <p:spPr>
          <a:xfrm>
            <a:off x="2971800" y="4267200"/>
            <a:ext cx="6019800" cy="1752600"/>
          </a:xfrm>
        </p:spPr>
        <p:txBody>
          <a:bodyPr/>
          <a:lstStyle>
            <a:lvl1pPr marL="0" indent="0">
              <a:buFont typeface="Wingdings" pitchFamily="2" charset="2"/>
              <a:buNone/>
              <a:defRPr sz="3400"/>
            </a:lvl1pPr>
          </a:lstStyle>
          <a:p>
            <a:r>
              <a:rPr lang="en-US"/>
              <a:t>Click to edit Master subtitle style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mph" presetSubtype="0" fill="hold" grpId="0" nodeType="withEffect">
                                  <p:stCondLst>
                                    <p:cond delay="1000"/>
                                  </p:stCondLst>
                                  <p:childTnLst>
                                    <p:animEffect transition="out" filter="fade">
                                      <p:cBhvr>
                                        <p:cTn id="6" dur="3000" tmFilter="0, 0; .2, .5; .8, .5; 1, 0"/>
                                        <p:tgtEl>
                                          <p:spTgt spid="135185"/>
                                        </p:tgtEl>
                                      </p:cBhvr>
                                    </p:animEffect>
                                    <p:animScale>
                                      <p:cBhvr>
                                        <p:cTn id="7" dur="1500" autoRev="1" fill="hold"/>
                                        <p:tgtEl>
                                          <p:spTgt spid="135185"/>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5185" grpId="0"/>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Footer Placeholder 3"/>
          <p:cNvSpPr>
            <a:spLocks noGrp="1"/>
          </p:cNvSpPr>
          <p:nvPr>
            <p:ph type="ftr" sz="quarter" idx="10"/>
          </p:nvPr>
        </p:nvSpPr>
        <p:spPr/>
        <p:txBody>
          <a:bodyPr/>
          <a:lstStyle>
            <a:lvl1pPr>
              <a:defRPr/>
            </a:lvl1pPr>
          </a:lstStyle>
          <a:p>
            <a:r>
              <a:rPr lang="en-US" dirty="0"/>
              <a:t>DOELAP Assessor Training</a:t>
            </a:r>
          </a:p>
        </p:txBody>
      </p:sp>
      <p:sp>
        <p:nvSpPr>
          <p:cNvPr id="5" name="Slide Number Placeholder 4"/>
          <p:cNvSpPr>
            <a:spLocks noGrp="1"/>
          </p:cNvSpPr>
          <p:nvPr>
            <p:ph type="sldNum" sz="quarter" idx="11"/>
          </p:nvPr>
        </p:nvSpPr>
        <p:spPr/>
        <p:txBody>
          <a:bodyPr/>
          <a:lstStyle>
            <a:lvl1pPr>
              <a:defRPr/>
            </a:lvl1pPr>
          </a:lstStyle>
          <a:p>
            <a:fld id="{CC7E48CF-CA96-4E4E-B4F3-62A6C7602F11}" type="slidenum">
              <a:rPr lang="en-US"/>
              <a:pPr/>
              <a:t>‹#›</a:t>
            </a:fld>
            <a:endParaRPr lang="en-US"/>
          </a:p>
        </p:txBody>
      </p:sp>
      <p:sp>
        <p:nvSpPr>
          <p:cNvPr id="6" name="Date Placeholder 5"/>
          <p:cNvSpPr>
            <a:spLocks noGrp="1"/>
          </p:cNvSpPr>
          <p:nvPr>
            <p:ph type="dt" sz="half" idx="12"/>
          </p:nvPr>
        </p:nvSpPr>
        <p:spPr/>
        <p:txBody>
          <a:bodyPr/>
          <a:lstStyle>
            <a:lvl1pPr>
              <a:defRPr/>
            </a:lvl1pPr>
          </a:lstStyle>
          <a:p>
            <a:r>
              <a:rPr lang="en-US" dirty="0"/>
              <a:t>July 9, 2012</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457200"/>
            <a:ext cx="20574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457200"/>
            <a:ext cx="60198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Footer Placeholder 3"/>
          <p:cNvSpPr>
            <a:spLocks noGrp="1"/>
          </p:cNvSpPr>
          <p:nvPr>
            <p:ph type="ftr" sz="quarter" idx="10"/>
          </p:nvPr>
        </p:nvSpPr>
        <p:spPr/>
        <p:txBody>
          <a:bodyPr/>
          <a:lstStyle>
            <a:lvl1pPr>
              <a:defRPr/>
            </a:lvl1pPr>
          </a:lstStyle>
          <a:p>
            <a:r>
              <a:rPr lang="en-US" dirty="0"/>
              <a:t>DOELAP Assessor Training</a:t>
            </a:r>
          </a:p>
        </p:txBody>
      </p:sp>
      <p:sp>
        <p:nvSpPr>
          <p:cNvPr id="5" name="Slide Number Placeholder 4"/>
          <p:cNvSpPr>
            <a:spLocks noGrp="1"/>
          </p:cNvSpPr>
          <p:nvPr>
            <p:ph type="sldNum" sz="quarter" idx="11"/>
          </p:nvPr>
        </p:nvSpPr>
        <p:spPr/>
        <p:txBody>
          <a:bodyPr/>
          <a:lstStyle>
            <a:lvl1pPr>
              <a:defRPr/>
            </a:lvl1pPr>
          </a:lstStyle>
          <a:p>
            <a:fld id="{3E55D8B4-FBFB-4695-957A-4CFCC89DA691}" type="slidenum">
              <a:rPr lang="en-US"/>
              <a:pPr/>
              <a:t>‹#›</a:t>
            </a:fld>
            <a:endParaRPr lang="en-US"/>
          </a:p>
        </p:txBody>
      </p:sp>
      <p:sp>
        <p:nvSpPr>
          <p:cNvPr id="6" name="Date Placeholder 5"/>
          <p:cNvSpPr>
            <a:spLocks noGrp="1"/>
          </p:cNvSpPr>
          <p:nvPr>
            <p:ph type="dt" sz="half" idx="12"/>
          </p:nvPr>
        </p:nvSpPr>
        <p:spPr/>
        <p:txBody>
          <a:bodyPr/>
          <a:lstStyle>
            <a:lvl1pPr>
              <a:defRPr/>
            </a:lvl1pPr>
          </a:lstStyle>
          <a:p>
            <a:r>
              <a:rPr lang="en-US" dirty="0"/>
              <a:t>July 9, 2012</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reserve="1">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371600"/>
          </a:xfrm>
        </p:spPr>
        <p:txBody>
          <a:bodyPr/>
          <a:lstStyle/>
          <a:p>
            <a:r>
              <a:rPr lang="en-US"/>
              <a:t>Click to edit Master title style</a:t>
            </a:r>
          </a:p>
        </p:txBody>
      </p:sp>
      <p:sp>
        <p:nvSpPr>
          <p:cNvPr id="3" name="Text Placeholder 2"/>
          <p:cNvSpPr>
            <a:spLocks noGrp="1"/>
          </p:cNvSpPr>
          <p:nvPr>
            <p:ph type="body" sz="half" idx="1"/>
          </p:nvPr>
        </p:nvSpPr>
        <p:spPr>
          <a:xfrm>
            <a:off x="457200" y="1981200"/>
            <a:ext cx="40386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lipArt Placeholder 3"/>
          <p:cNvSpPr>
            <a:spLocks noGrp="1"/>
          </p:cNvSpPr>
          <p:nvPr>
            <p:ph type="clipArt" sz="half" idx="2"/>
          </p:nvPr>
        </p:nvSpPr>
        <p:spPr>
          <a:xfrm>
            <a:off x="4648200" y="1981200"/>
            <a:ext cx="4038600" cy="3886200"/>
          </a:xfrm>
        </p:spPr>
        <p:txBody>
          <a:bodyPr/>
          <a:lstStyle/>
          <a:p>
            <a:endParaRPr lang="en-US"/>
          </a:p>
        </p:txBody>
      </p:sp>
      <p:sp>
        <p:nvSpPr>
          <p:cNvPr id="5" name="Footer Placeholder 4"/>
          <p:cNvSpPr>
            <a:spLocks noGrp="1"/>
          </p:cNvSpPr>
          <p:nvPr>
            <p:ph type="ftr" sz="quarter" idx="10"/>
          </p:nvPr>
        </p:nvSpPr>
        <p:spPr>
          <a:xfrm>
            <a:off x="2743200" y="6248400"/>
            <a:ext cx="3657600" cy="457200"/>
          </a:xfrm>
        </p:spPr>
        <p:txBody>
          <a:bodyPr/>
          <a:lstStyle>
            <a:lvl1pPr>
              <a:defRPr/>
            </a:lvl1pPr>
          </a:lstStyle>
          <a:p>
            <a:r>
              <a:rPr lang="en-US" dirty="0"/>
              <a:t>DOELAP Assessor Training</a:t>
            </a:r>
          </a:p>
        </p:txBody>
      </p:sp>
      <p:sp>
        <p:nvSpPr>
          <p:cNvPr id="6" name="Slide Number Placeholder 5"/>
          <p:cNvSpPr>
            <a:spLocks noGrp="1"/>
          </p:cNvSpPr>
          <p:nvPr>
            <p:ph type="sldNum" sz="quarter" idx="11"/>
          </p:nvPr>
        </p:nvSpPr>
        <p:spPr>
          <a:xfrm>
            <a:off x="6553200" y="6248400"/>
            <a:ext cx="2133600" cy="457200"/>
          </a:xfrm>
        </p:spPr>
        <p:txBody>
          <a:bodyPr/>
          <a:lstStyle>
            <a:lvl1pPr>
              <a:defRPr/>
            </a:lvl1pPr>
          </a:lstStyle>
          <a:p>
            <a:fld id="{C84847A1-C1A4-4F8A-9B3A-34841C3E8EFA}" type="slidenum">
              <a:rPr lang="en-US"/>
              <a:pPr/>
              <a:t>‹#›</a:t>
            </a:fld>
            <a:endParaRPr lang="en-US"/>
          </a:p>
        </p:txBody>
      </p:sp>
      <p:sp>
        <p:nvSpPr>
          <p:cNvPr id="7" name="Date Placeholder 6"/>
          <p:cNvSpPr>
            <a:spLocks noGrp="1"/>
          </p:cNvSpPr>
          <p:nvPr>
            <p:ph type="dt" sz="half" idx="12"/>
          </p:nvPr>
        </p:nvSpPr>
        <p:spPr>
          <a:xfrm>
            <a:off x="457200" y="6245225"/>
            <a:ext cx="2133600" cy="476250"/>
          </a:xfrm>
        </p:spPr>
        <p:txBody>
          <a:bodyPr/>
          <a:lstStyle>
            <a:lvl1pPr>
              <a:defRPr/>
            </a:lvl1pPr>
          </a:lstStyle>
          <a:p>
            <a:r>
              <a:rPr lang="en-US" dirty="0"/>
              <a:t>July 9, 2012</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Media" preserve="1">
  <p:cSld name="Title, Text and Media Clip">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371600"/>
          </a:xfrm>
        </p:spPr>
        <p:txBody>
          <a:bodyPr/>
          <a:lstStyle/>
          <a:p>
            <a:r>
              <a:rPr lang="en-US"/>
              <a:t>Click to edit Master title style</a:t>
            </a:r>
          </a:p>
        </p:txBody>
      </p:sp>
      <p:sp>
        <p:nvSpPr>
          <p:cNvPr id="3" name="Text Placeholder 2"/>
          <p:cNvSpPr>
            <a:spLocks noGrp="1"/>
          </p:cNvSpPr>
          <p:nvPr>
            <p:ph type="body" sz="half" idx="1"/>
          </p:nvPr>
        </p:nvSpPr>
        <p:spPr>
          <a:xfrm>
            <a:off x="457200" y="1981200"/>
            <a:ext cx="40386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Media Placeholder 3"/>
          <p:cNvSpPr>
            <a:spLocks noGrp="1"/>
          </p:cNvSpPr>
          <p:nvPr>
            <p:ph type="media" sz="half" idx="2"/>
          </p:nvPr>
        </p:nvSpPr>
        <p:spPr>
          <a:xfrm>
            <a:off x="4648200" y="1981200"/>
            <a:ext cx="4038600" cy="3886200"/>
          </a:xfrm>
        </p:spPr>
        <p:txBody>
          <a:bodyPr/>
          <a:lstStyle/>
          <a:p>
            <a:endParaRPr lang="en-US"/>
          </a:p>
        </p:txBody>
      </p:sp>
      <p:sp>
        <p:nvSpPr>
          <p:cNvPr id="5" name="Footer Placeholder 4"/>
          <p:cNvSpPr>
            <a:spLocks noGrp="1"/>
          </p:cNvSpPr>
          <p:nvPr>
            <p:ph type="ftr" sz="quarter" idx="10"/>
          </p:nvPr>
        </p:nvSpPr>
        <p:spPr>
          <a:xfrm>
            <a:off x="2743200" y="6248400"/>
            <a:ext cx="3657600" cy="457200"/>
          </a:xfrm>
        </p:spPr>
        <p:txBody>
          <a:bodyPr/>
          <a:lstStyle>
            <a:lvl1pPr>
              <a:defRPr/>
            </a:lvl1pPr>
          </a:lstStyle>
          <a:p>
            <a:r>
              <a:rPr lang="en-US" dirty="0"/>
              <a:t>DOELAP Assessor Training</a:t>
            </a:r>
          </a:p>
        </p:txBody>
      </p:sp>
      <p:sp>
        <p:nvSpPr>
          <p:cNvPr id="6" name="Slide Number Placeholder 5"/>
          <p:cNvSpPr>
            <a:spLocks noGrp="1"/>
          </p:cNvSpPr>
          <p:nvPr>
            <p:ph type="sldNum" sz="quarter" idx="11"/>
          </p:nvPr>
        </p:nvSpPr>
        <p:spPr>
          <a:xfrm>
            <a:off x="6553200" y="6248400"/>
            <a:ext cx="2133600" cy="457200"/>
          </a:xfrm>
        </p:spPr>
        <p:txBody>
          <a:bodyPr/>
          <a:lstStyle>
            <a:lvl1pPr>
              <a:defRPr/>
            </a:lvl1pPr>
          </a:lstStyle>
          <a:p>
            <a:fld id="{84A2371F-7813-41C7-8042-49D8EFAE249B}" type="slidenum">
              <a:rPr lang="en-US"/>
              <a:pPr/>
              <a:t>‹#›</a:t>
            </a:fld>
            <a:endParaRPr lang="en-US"/>
          </a:p>
        </p:txBody>
      </p:sp>
      <p:sp>
        <p:nvSpPr>
          <p:cNvPr id="7" name="Date Placeholder 6"/>
          <p:cNvSpPr>
            <a:spLocks noGrp="1"/>
          </p:cNvSpPr>
          <p:nvPr>
            <p:ph type="dt" sz="half" idx="12"/>
          </p:nvPr>
        </p:nvSpPr>
        <p:spPr>
          <a:xfrm>
            <a:off x="457200" y="6245225"/>
            <a:ext cx="2133600" cy="476250"/>
          </a:xfrm>
        </p:spPr>
        <p:txBody>
          <a:bodyPr/>
          <a:lstStyle>
            <a:lvl1pPr>
              <a:defRPr/>
            </a:lvl1pPr>
          </a:lstStyle>
          <a:p>
            <a:r>
              <a:rPr lang="en-US" dirty="0"/>
              <a:t>July 9, 2012</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2" descr="DOE-NE LOGO (Horizontal) A"/>
          <p:cNvPicPr>
            <a:picLocks noChangeAspect="1" noChangeArrowheads="1"/>
          </p:cNvPicPr>
          <p:nvPr/>
        </p:nvPicPr>
        <p:blipFill>
          <a:blip r:embed="rId2" cstate="print"/>
          <a:srcRect/>
          <a:stretch>
            <a:fillRect/>
          </a:stretch>
        </p:blipFill>
        <p:spPr bwMode="auto">
          <a:xfrm>
            <a:off x="209550" y="152400"/>
            <a:ext cx="8723313" cy="1371600"/>
          </a:xfrm>
          <a:prstGeom prst="rect">
            <a:avLst/>
          </a:prstGeom>
          <a:noFill/>
          <a:ln w="9525">
            <a:noFill/>
            <a:miter lim="800000"/>
            <a:headEnd/>
            <a:tailEnd/>
          </a:ln>
        </p:spPr>
      </p:pic>
      <p:sp>
        <p:nvSpPr>
          <p:cNvPr id="5" name="Line 5"/>
          <p:cNvSpPr>
            <a:spLocks noChangeShapeType="1"/>
          </p:cNvSpPr>
          <p:nvPr/>
        </p:nvSpPr>
        <p:spPr bwMode="auto">
          <a:xfrm>
            <a:off x="381000" y="1546225"/>
            <a:ext cx="8458200" cy="0"/>
          </a:xfrm>
          <a:prstGeom prst="line">
            <a:avLst/>
          </a:prstGeom>
          <a:noFill/>
          <a:ln w="38100">
            <a:solidFill>
              <a:srgbClr val="1B5527"/>
            </a:solidFill>
            <a:round/>
            <a:headEnd/>
            <a:tailEnd/>
          </a:ln>
          <a:effectLst/>
        </p:spPr>
        <p:txBody>
          <a:bodyPr/>
          <a:lstStyle/>
          <a:p>
            <a:pPr>
              <a:defRPr/>
            </a:pPr>
            <a:endParaRPr lang="en-US"/>
          </a:p>
        </p:txBody>
      </p:sp>
      <p:sp>
        <p:nvSpPr>
          <p:cNvPr id="6" name="Line 6"/>
          <p:cNvSpPr>
            <a:spLocks noChangeShapeType="1"/>
          </p:cNvSpPr>
          <p:nvPr/>
        </p:nvSpPr>
        <p:spPr bwMode="auto">
          <a:xfrm>
            <a:off x="533400" y="1600200"/>
            <a:ext cx="8458200" cy="0"/>
          </a:xfrm>
          <a:prstGeom prst="line">
            <a:avLst/>
          </a:prstGeom>
          <a:noFill/>
          <a:ln w="38100">
            <a:solidFill>
              <a:srgbClr val="E8BB00"/>
            </a:solidFill>
            <a:round/>
            <a:headEnd/>
            <a:tailEnd/>
          </a:ln>
          <a:effectLst/>
        </p:spPr>
        <p:txBody>
          <a:bodyPr/>
          <a:lstStyle/>
          <a:p>
            <a:pPr>
              <a:defRPr/>
            </a:pPr>
            <a:endParaRPr lang="en-US"/>
          </a:p>
        </p:txBody>
      </p:sp>
      <p:sp>
        <p:nvSpPr>
          <p:cNvPr id="6147" name="Rectangle 3"/>
          <p:cNvSpPr>
            <a:spLocks noGrp="1" noChangeArrowheads="1"/>
          </p:cNvSpPr>
          <p:nvPr>
            <p:ph type="ctrTitle"/>
          </p:nvPr>
        </p:nvSpPr>
        <p:spPr>
          <a:xfrm>
            <a:off x="685800" y="2130425"/>
            <a:ext cx="7772400" cy="1470025"/>
          </a:xfrm>
        </p:spPr>
        <p:txBody>
          <a:bodyPr/>
          <a:lstStyle>
            <a:lvl1pPr algn="ctr">
              <a:defRPr sz="2800" b="1">
                <a:latin typeface="Tahoma" pitchFamily="34" charset="0"/>
                <a:cs typeface="Tahoma" pitchFamily="34" charset="0"/>
              </a:defRPr>
            </a:lvl1pPr>
          </a:lstStyle>
          <a:p>
            <a:r>
              <a:rPr lang="en-US"/>
              <a:t>Click to edit Master title style</a:t>
            </a:r>
          </a:p>
        </p:txBody>
      </p:sp>
      <p:sp>
        <p:nvSpPr>
          <p:cNvPr id="6148" name="Rectangle 4"/>
          <p:cNvSpPr>
            <a:spLocks noGrp="1" noChangeArrowheads="1"/>
          </p:cNvSpPr>
          <p:nvPr>
            <p:ph type="subTitle" idx="1"/>
          </p:nvPr>
        </p:nvSpPr>
        <p:spPr>
          <a:xfrm>
            <a:off x="685800" y="4572000"/>
            <a:ext cx="7696200" cy="1752600"/>
          </a:xfrm>
        </p:spPr>
        <p:txBody>
          <a:bodyPr/>
          <a:lstStyle>
            <a:lvl1pPr marL="0" indent="0" algn="ctr">
              <a:spcAft>
                <a:spcPct val="0"/>
              </a:spcAft>
              <a:buFont typeface="Wingdings" pitchFamily="2" charset="2"/>
              <a:buNone/>
              <a:defRPr>
                <a:latin typeface="Tahoma" pitchFamily="34" charset="0"/>
                <a:cs typeface="Tahoma" pitchFamily="34" charset="0"/>
              </a:defRPr>
            </a:lvl1pPr>
          </a:lstStyle>
          <a:p>
            <a:r>
              <a:rPr lang="en-US"/>
              <a:t>Click to edit Master subtitle style</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Tahoma" pitchFamily="34" charset="0"/>
                <a:cs typeface="Tahoma" pitchFamily="34" charset="0"/>
              </a:defRPr>
            </a:lvl1pPr>
          </a:lstStyle>
          <a:p>
            <a:r>
              <a:rPr lang="en-US"/>
              <a:t>Click to edit Master title style</a:t>
            </a:r>
            <a:endParaRPr lang="en-US" dirty="0"/>
          </a:p>
        </p:txBody>
      </p:sp>
      <p:sp>
        <p:nvSpPr>
          <p:cNvPr id="3" name="Content Placeholder 2"/>
          <p:cNvSpPr>
            <a:spLocks noGrp="1"/>
          </p:cNvSpPr>
          <p:nvPr>
            <p:ph idx="1"/>
          </p:nvPr>
        </p:nvSpPr>
        <p:spPr/>
        <p:txBody>
          <a:bodyPr/>
          <a:lstStyle>
            <a:lvl1pPr>
              <a:defRPr>
                <a:latin typeface="Tahoma" pitchFamily="34" charset="0"/>
                <a:cs typeface="Tahoma" pitchFamily="34" charset="0"/>
              </a:defRPr>
            </a:lvl1pPr>
            <a:lvl2pPr>
              <a:defRPr>
                <a:latin typeface="Tahoma" pitchFamily="34" charset="0"/>
                <a:cs typeface="Tahoma" pitchFamily="34" charset="0"/>
              </a:defRPr>
            </a:lvl2pPr>
            <a:lvl3pPr>
              <a:defRPr>
                <a:latin typeface="Tahoma" pitchFamily="34" charset="0"/>
                <a:cs typeface="Tahoma" pitchFamily="34" charset="0"/>
              </a:defRPr>
            </a:lvl3pPr>
            <a:lvl4pPr>
              <a:defRPr>
                <a:latin typeface="Tahoma" pitchFamily="34" charset="0"/>
                <a:cs typeface="Tahoma" pitchFamily="34" charset="0"/>
              </a:defRPr>
            </a:lvl4pPr>
            <a:lvl5pPr>
              <a:defRPr>
                <a:latin typeface="Tahoma" pitchFamily="34" charset="0"/>
                <a:cs typeface="Tahoma"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Rectangle 7"/>
          <p:cNvSpPr>
            <a:spLocks noGrp="1" noChangeArrowheads="1"/>
          </p:cNvSpPr>
          <p:nvPr>
            <p:ph type="dt" sz="half" idx="10"/>
          </p:nvPr>
        </p:nvSpPr>
        <p:spPr>
          <a:ln/>
        </p:spPr>
        <p:txBody>
          <a:bodyPr/>
          <a:lstStyle>
            <a:lvl1pPr>
              <a:defRPr/>
            </a:lvl1pPr>
          </a:lstStyle>
          <a:p>
            <a:r>
              <a:rPr lang="en-US" dirty="0"/>
              <a:t>September 2012</a:t>
            </a:r>
          </a:p>
        </p:txBody>
      </p:sp>
      <p:sp>
        <p:nvSpPr>
          <p:cNvPr id="5" name="Rectangle 8"/>
          <p:cNvSpPr>
            <a:spLocks noGrp="1" noChangeArrowheads="1"/>
          </p:cNvSpPr>
          <p:nvPr>
            <p:ph type="ftr" sz="quarter" idx="11"/>
          </p:nvPr>
        </p:nvSpPr>
        <p:spPr>
          <a:ln/>
        </p:spPr>
        <p:txBody>
          <a:bodyPr/>
          <a:lstStyle>
            <a:lvl1pPr>
              <a:defRPr/>
            </a:lvl1pPr>
          </a:lstStyle>
          <a:p>
            <a:r>
              <a:rPr lang="en-US"/>
              <a:t>DOELAP Assessor Training</a:t>
            </a:r>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3600" b="1" cap="all">
                <a:latin typeface="Tahoma" pitchFamily="34" charset="0"/>
                <a:cs typeface="Tahoma" pitchFamily="34" charset="0"/>
              </a:defRPr>
            </a:lvl1pPr>
          </a:lstStyle>
          <a:p>
            <a:r>
              <a:rPr lang="en-US"/>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atin typeface="Tahoma" pitchFamily="34" charset="0"/>
                <a:cs typeface="Tahoma"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7"/>
          <p:cNvSpPr>
            <a:spLocks noGrp="1" noChangeArrowheads="1"/>
          </p:cNvSpPr>
          <p:nvPr>
            <p:ph type="dt" sz="half" idx="10"/>
          </p:nvPr>
        </p:nvSpPr>
        <p:spPr>
          <a:ln/>
        </p:spPr>
        <p:txBody>
          <a:bodyPr/>
          <a:lstStyle>
            <a:lvl1pPr>
              <a:defRPr/>
            </a:lvl1pPr>
          </a:lstStyle>
          <a:p>
            <a:r>
              <a:rPr lang="en-US" dirty="0"/>
              <a:t>September 2012</a:t>
            </a:r>
          </a:p>
        </p:txBody>
      </p:sp>
      <p:sp>
        <p:nvSpPr>
          <p:cNvPr id="5" name="Rectangle 8"/>
          <p:cNvSpPr>
            <a:spLocks noGrp="1" noChangeArrowheads="1"/>
          </p:cNvSpPr>
          <p:nvPr>
            <p:ph type="ftr" sz="quarter" idx="11"/>
          </p:nvPr>
        </p:nvSpPr>
        <p:spPr>
          <a:ln/>
        </p:spPr>
        <p:txBody>
          <a:bodyPr/>
          <a:lstStyle>
            <a:lvl1pPr>
              <a:defRPr/>
            </a:lvl1pPr>
          </a:lstStyle>
          <a:p>
            <a:r>
              <a:rPr lang="en-US"/>
              <a:t>DOELAP Assessor Training</a:t>
            </a:r>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Tahoma" pitchFamily="34" charset="0"/>
                <a:cs typeface="Tahoma" pitchFamily="34" charset="0"/>
              </a:defRPr>
            </a:lvl1pPr>
          </a:lstStyle>
          <a:p>
            <a:r>
              <a:rPr lang="en-US"/>
              <a:t>Click to edit Master title style</a:t>
            </a:r>
          </a:p>
        </p:txBody>
      </p:sp>
      <p:sp>
        <p:nvSpPr>
          <p:cNvPr id="3" name="Content Placeholder 2"/>
          <p:cNvSpPr>
            <a:spLocks noGrp="1"/>
          </p:cNvSpPr>
          <p:nvPr>
            <p:ph sz="half" idx="1"/>
          </p:nvPr>
        </p:nvSpPr>
        <p:spPr>
          <a:xfrm>
            <a:off x="457200" y="1676400"/>
            <a:ext cx="4038600" cy="4724400"/>
          </a:xfrm>
        </p:spPr>
        <p:txBody>
          <a:bodyPr/>
          <a:lstStyle>
            <a:lvl1pPr>
              <a:defRPr sz="2800">
                <a:latin typeface="Tahoma" pitchFamily="34" charset="0"/>
                <a:cs typeface="Tahoma" pitchFamily="34" charset="0"/>
              </a:defRPr>
            </a:lvl1pPr>
            <a:lvl2pPr>
              <a:defRPr sz="2400">
                <a:latin typeface="Tahoma" pitchFamily="34" charset="0"/>
                <a:cs typeface="Tahoma" pitchFamily="34" charset="0"/>
              </a:defRPr>
            </a:lvl2pPr>
            <a:lvl3pPr>
              <a:defRPr sz="2000">
                <a:latin typeface="Tahoma" pitchFamily="34" charset="0"/>
                <a:cs typeface="Tahoma" pitchFamily="34" charset="0"/>
              </a:defRPr>
            </a:lvl3pPr>
            <a:lvl4pPr>
              <a:defRPr sz="1800">
                <a:latin typeface="Tahoma" pitchFamily="34" charset="0"/>
                <a:cs typeface="Tahoma" pitchFamily="34" charset="0"/>
              </a:defRPr>
            </a:lvl4pPr>
            <a:lvl5pPr>
              <a:defRPr sz="1800">
                <a:latin typeface="Tahoma" pitchFamily="34" charset="0"/>
                <a:cs typeface="Tahoma"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1676400"/>
            <a:ext cx="4038600" cy="4724400"/>
          </a:xfrm>
        </p:spPr>
        <p:txBody>
          <a:bodyPr/>
          <a:lstStyle>
            <a:lvl1pPr>
              <a:defRPr sz="2800">
                <a:latin typeface="Tahoma" pitchFamily="34" charset="0"/>
                <a:cs typeface="Tahoma" pitchFamily="34" charset="0"/>
              </a:defRPr>
            </a:lvl1pPr>
            <a:lvl2pPr>
              <a:defRPr sz="2400">
                <a:latin typeface="Tahoma" pitchFamily="34" charset="0"/>
                <a:cs typeface="Tahoma" pitchFamily="34" charset="0"/>
              </a:defRPr>
            </a:lvl2pPr>
            <a:lvl3pPr>
              <a:defRPr sz="2000">
                <a:latin typeface="Tahoma" pitchFamily="34" charset="0"/>
                <a:cs typeface="Tahoma" pitchFamily="34" charset="0"/>
              </a:defRPr>
            </a:lvl3pPr>
            <a:lvl4pPr>
              <a:defRPr sz="1800">
                <a:latin typeface="Tahoma" pitchFamily="34" charset="0"/>
                <a:cs typeface="Tahoma" pitchFamily="34" charset="0"/>
              </a:defRPr>
            </a:lvl4pPr>
            <a:lvl5pPr>
              <a:defRPr sz="1800">
                <a:latin typeface="Tahoma" pitchFamily="34" charset="0"/>
                <a:cs typeface="Tahoma"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Rectangle 7"/>
          <p:cNvSpPr>
            <a:spLocks noGrp="1" noChangeArrowheads="1"/>
          </p:cNvSpPr>
          <p:nvPr>
            <p:ph type="dt" sz="half" idx="10"/>
          </p:nvPr>
        </p:nvSpPr>
        <p:spPr>
          <a:ln/>
        </p:spPr>
        <p:txBody>
          <a:bodyPr/>
          <a:lstStyle>
            <a:lvl1pPr>
              <a:defRPr/>
            </a:lvl1pPr>
          </a:lstStyle>
          <a:p>
            <a:r>
              <a:rPr lang="en-US" dirty="0"/>
              <a:t>September 2012</a:t>
            </a:r>
          </a:p>
        </p:txBody>
      </p:sp>
      <p:sp>
        <p:nvSpPr>
          <p:cNvPr id="6" name="Rectangle 8"/>
          <p:cNvSpPr>
            <a:spLocks noGrp="1" noChangeArrowheads="1"/>
          </p:cNvSpPr>
          <p:nvPr>
            <p:ph type="ftr" sz="quarter" idx="11"/>
          </p:nvPr>
        </p:nvSpPr>
        <p:spPr>
          <a:ln/>
        </p:spPr>
        <p:txBody>
          <a:bodyPr/>
          <a:lstStyle>
            <a:lvl1pPr>
              <a:defRPr/>
            </a:lvl1pPr>
          </a:lstStyle>
          <a:p>
            <a:r>
              <a:rPr lang="en-US"/>
              <a:t>DOELAP Assessor Training</a:t>
            </a:r>
          </a:p>
          <a:p>
            <a:endParaRPr lang="en-US"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895600" y="274638"/>
            <a:ext cx="5791200" cy="1143000"/>
          </a:xfrm>
        </p:spPr>
        <p:txBody>
          <a:bodyPr/>
          <a:lstStyle>
            <a:lvl1pPr>
              <a:defRPr>
                <a:latin typeface="Tahoma" pitchFamily="34" charset="0"/>
                <a:cs typeface="Tahoma" pitchFamily="34" charset="0"/>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0">
                <a:latin typeface="Tahoma" pitchFamily="34" charset="0"/>
                <a:cs typeface="Tahoma"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atin typeface="Tahoma" pitchFamily="34" charset="0"/>
                <a:cs typeface="Tahoma" pitchFamily="34" charset="0"/>
              </a:defRPr>
            </a:lvl1pPr>
            <a:lvl2pPr>
              <a:defRPr sz="2000">
                <a:latin typeface="Tahoma" pitchFamily="34" charset="0"/>
                <a:cs typeface="Tahoma" pitchFamily="34" charset="0"/>
              </a:defRPr>
            </a:lvl2pPr>
            <a:lvl3pPr>
              <a:defRPr sz="1800">
                <a:latin typeface="Tahoma" pitchFamily="34" charset="0"/>
                <a:cs typeface="Tahoma" pitchFamily="34" charset="0"/>
              </a:defRPr>
            </a:lvl3pPr>
            <a:lvl4pPr>
              <a:defRPr sz="1600">
                <a:latin typeface="Tahoma" pitchFamily="34" charset="0"/>
                <a:cs typeface="Tahoma" pitchFamily="34" charset="0"/>
              </a:defRPr>
            </a:lvl4pPr>
            <a:lvl5pPr>
              <a:defRPr sz="1600">
                <a:latin typeface="Tahoma" pitchFamily="34" charset="0"/>
                <a:cs typeface="Tahoma"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0">
                <a:latin typeface="Tahoma" pitchFamily="34" charset="0"/>
                <a:cs typeface="Tahoma"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atin typeface="Tahoma" pitchFamily="34" charset="0"/>
                <a:cs typeface="Tahoma" pitchFamily="34" charset="0"/>
              </a:defRPr>
            </a:lvl1pPr>
            <a:lvl2pPr>
              <a:defRPr sz="2000">
                <a:latin typeface="Tahoma" pitchFamily="34" charset="0"/>
                <a:cs typeface="Tahoma" pitchFamily="34" charset="0"/>
              </a:defRPr>
            </a:lvl2pPr>
            <a:lvl3pPr>
              <a:defRPr sz="1800">
                <a:latin typeface="Tahoma" pitchFamily="34" charset="0"/>
                <a:cs typeface="Tahoma" pitchFamily="34" charset="0"/>
              </a:defRPr>
            </a:lvl3pPr>
            <a:lvl4pPr>
              <a:defRPr sz="1600">
                <a:latin typeface="Tahoma" pitchFamily="34" charset="0"/>
                <a:cs typeface="Tahoma" pitchFamily="34" charset="0"/>
              </a:defRPr>
            </a:lvl4pPr>
            <a:lvl5pPr>
              <a:defRPr sz="1600">
                <a:latin typeface="Tahoma" pitchFamily="34" charset="0"/>
                <a:cs typeface="Tahoma"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7"/>
          <p:cNvSpPr>
            <a:spLocks noGrp="1" noChangeArrowheads="1"/>
          </p:cNvSpPr>
          <p:nvPr>
            <p:ph type="dt" sz="half" idx="10"/>
          </p:nvPr>
        </p:nvSpPr>
        <p:spPr>
          <a:ln/>
        </p:spPr>
        <p:txBody>
          <a:bodyPr/>
          <a:lstStyle>
            <a:lvl1pPr>
              <a:defRPr/>
            </a:lvl1pPr>
          </a:lstStyle>
          <a:p>
            <a:r>
              <a:rPr lang="en-US" dirty="0"/>
              <a:t>September 2012</a:t>
            </a:r>
          </a:p>
        </p:txBody>
      </p:sp>
      <p:sp>
        <p:nvSpPr>
          <p:cNvPr id="8" name="Rectangle 8"/>
          <p:cNvSpPr>
            <a:spLocks noGrp="1" noChangeArrowheads="1"/>
          </p:cNvSpPr>
          <p:nvPr>
            <p:ph type="ftr" sz="quarter" idx="11"/>
          </p:nvPr>
        </p:nvSpPr>
        <p:spPr>
          <a:ln/>
        </p:spPr>
        <p:txBody>
          <a:bodyPr/>
          <a:lstStyle>
            <a:lvl1pPr>
              <a:defRPr/>
            </a:lvl1pPr>
          </a:lstStyle>
          <a:p>
            <a:r>
              <a:rPr lang="en-US"/>
              <a:t>DOELAP Assessor Training</a:t>
            </a:r>
            <a:endParaRPr lang="en-US" dirty="0"/>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Tahoma" pitchFamily="34" charset="0"/>
                <a:cs typeface="Tahoma" pitchFamily="34" charset="0"/>
              </a:defRPr>
            </a:lvl1pPr>
          </a:lstStyle>
          <a:p>
            <a:r>
              <a:rPr lang="en-US"/>
              <a:t>Click to edit Master title style</a:t>
            </a:r>
          </a:p>
        </p:txBody>
      </p:sp>
      <p:sp>
        <p:nvSpPr>
          <p:cNvPr id="3" name="Rectangle 7"/>
          <p:cNvSpPr>
            <a:spLocks noGrp="1" noChangeArrowheads="1"/>
          </p:cNvSpPr>
          <p:nvPr>
            <p:ph type="dt" sz="half" idx="10"/>
          </p:nvPr>
        </p:nvSpPr>
        <p:spPr>
          <a:xfrm>
            <a:off x="381000" y="6610350"/>
            <a:ext cx="2133600" cy="247650"/>
          </a:xfrm>
          <a:ln/>
        </p:spPr>
        <p:txBody>
          <a:bodyPr/>
          <a:lstStyle>
            <a:lvl1pPr>
              <a:defRPr/>
            </a:lvl1pPr>
          </a:lstStyle>
          <a:p>
            <a:r>
              <a:rPr lang="en-US" dirty="0"/>
              <a:t>September 2012</a:t>
            </a:r>
          </a:p>
        </p:txBody>
      </p:sp>
      <p:sp>
        <p:nvSpPr>
          <p:cNvPr id="4" name="Rectangle 8"/>
          <p:cNvSpPr>
            <a:spLocks noGrp="1" noChangeArrowheads="1"/>
          </p:cNvSpPr>
          <p:nvPr>
            <p:ph type="ftr" sz="quarter" idx="11"/>
          </p:nvPr>
        </p:nvSpPr>
        <p:spPr>
          <a:ln/>
        </p:spPr>
        <p:txBody>
          <a:bodyPr/>
          <a:lstStyle>
            <a:lvl1pPr>
              <a:defRPr/>
            </a:lvl1pPr>
          </a:lstStyle>
          <a:p>
            <a:r>
              <a:rPr lang="en-US"/>
              <a:t>DOELAP Assessor Training</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Footer Placeholder 3"/>
          <p:cNvSpPr>
            <a:spLocks noGrp="1"/>
          </p:cNvSpPr>
          <p:nvPr>
            <p:ph type="ftr" sz="quarter" idx="10"/>
          </p:nvPr>
        </p:nvSpPr>
        <p:spPr/>
        <p:txBody>
          <a:bodyPr/>
          <a:lstStyle>
            <a:lvl1pPr>
              <a:defRPr/>
            </a:lvl1pPr>
          </a:lstStyle>
          <a:p>
            <a:r>
              <a:rPr lang="en-US" dirty="0"/>
              <a:t>DOELAP Assessor Training</a:t>
            </a:r>
          </a:p>
        </p:txBody>
      </p:sp>
      <p:sp>
        <p:nvSpPr>
          <p:cNvPr id="5" name="Slide Number Placeholder 4"/>
          <p:cNvSpPr>
            <a:spLocks noGrp="1"/>
          </p:cNvSpPr>
          <p:nvPr>
            <p:ph type="sldNum" sz="quarter" idx="11"/>
          </p:nvPr>
        </p:nvSpPr>
        <p:spPr/>
        <p:txBody>
          <a:bodyPr/>
          <a:lstStyle>
            <a:lvl1pPr>
              <a:defRPr/>
            </a:lvl1pPr>
          </a:lstStyle>
          <a:p>
            <a:fld id="{F502BAB8-3E99-460F-9EB5-97432F9EA5E1}" type="slidenum">
              <a:rPr lang="en-US"/>
              <a:pPr/>
              <a:t>‹#›</a:t>
            </a:fld>
            <a:endParaRPr lang="en-US"/>
          </a:p>
        </p:txBody>
      </p:sp>
      <p:sp>
        <p:nvSpPr>
          <p:cNvPr id="6" name="Date Placeholder 5"/>
          <p:cNvSpPr>
            <a:spLocks noGrp="1"/>
          </p:cNvSpPr>
          <p:nvPr>
            <p:ph type="dt" sz="half" idx="12"/>
          </p:nvPr>
        </p:nvSpPr>
        <p:spPr/>
        <p:txBody>
          <a:bodyPr/>
          <a:lstStyle>
            <a:lvl1pPr>
              <a:defRPr/>
            </a:lvl1pPr>
          </a:lstStyle>
          <a:p>
            <a:r>
              <a:rPr lang="en-US" dirty="0"/>
              <a:t>July 9, 2012</a:t>
            </a: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7"/>
          <p:cNvSpPr>
            <a:spLocks noGrp="1" noChangeArrowheads="1"/>
          </p:cNvSpPr>
          <p:nvPr>
            <p:ph type="dt" sz="half" idx="10"/>
          </p:nvPr>
        </p:nvSpPr>
        <p:spPr>
          <a:ln/>
        </p:spPr>
        <p:txBody>
          <a:bodyPr/>
          <a:lstStyle>
            <a:lvl1pPr>
              <a:defRPr/>
            </a:lvl1pPr>
          </a:lstStyle>
          <a:p>
            <a:r>
              <a:rPr lang="en-US" dirty="0"/>
              <a:t>September 2012</a:t>
            </a:r>
          </a:p>
        </p:txBody>
      </p:sp>
      <p:sp>
        <p:nvSpPr>
          <p:cNvPr id="3" name="Rectangle 8"/>
          <p:cNvSpPr>
            <a:spLocks noGrp="1" noChangeArrowheads="1"/>
          </p:cNvSpPr>
          <p:nvPr>
            <p:ph type="ftr" sz="quarter" idx="11"/>
          </p:nvPr>
        </p:nvSpPr>
        <p:spPr>
          <a:ln/>
        </p:spPr>
        <p:txBody>
          <a:bodyPr/>
          <a:lstStyle>
            <a:lvl1pPr>
              <a:defRPr/>
            </a:lvl1pPr>
          </a:lstStyle>
          <a:p>
            <a:r>
              <a:rPr lang="en-US"/>
              <a:t>DOELAP Assessor Training</a:t>
            </a:r>
            <a:endParaRPr lang="en-US" dirty="0"/>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atin typeface="Tahoma" pitchFamily="34" charset="0"/>
                <a:cs typeface="Tahoma" pitchFamily="34" charset="0"/>
              </a:defRPr>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atin typeface="Tahoma" pitchFamily="34" charset="0"/>
                <a:cs typeface="Tahoma" pitchFamily="34" charset="0"/>
              </a:defRPr>
            </a:lvl1pPr>
            <a:lvl2pPr>
              <a:defRPr sz="2800">
                <a:latin typeface="Tahoma" pitchFamily="34" charset="0"/>
                <a:cs typeface="Tahoma" pitchFamily="34" charset="0"/>
              </a:defRPr>
            </a:lvl2pPr>
            <a:lvl3pPr>
              <a:defRPr sz="2400">
                <a:latin typeface="Tahoma" pitchFamily="34" charset="0"/>
                <a:cs typeface="Tahoma" pitchFamily="34" charset="0"/>
              </a:defRPr>
            </a:lvl3pPr>
            <a:lvl4pPr>
              <a:defRPr sz="2000">
                <a:latin typeface="Tahoma" pitchFamily="34" charset="0"/>
                <a:cs typeface="Tahoma" pitchFamily="34" charset="0"/>
              </a:defRPr>
            </a:lvl4pPr>
            <a:lvl5pPr>
              <a:defRPr sz="2000">
                <a:latin typeface="Tahoma" pitchFamily="34" charset="0"/>
                <a:cs typeface="Tahoma" pitchFamily="34" charset="0"/>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atin typeface="Tahoma" pitchFamily="34" charset="0"/>
                <a:cs typeface="Tahoma"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7"/>
          <p:cNvSpPr>
            <a:spLocks noGrp="1" noChangeArrowheads="1"/>
          </p:cNvSpPr>
          <p:nvPr>
            <p:ph type="dt" sz="half" idx="10"/>
          </p:nvPr>
        </p:nvSpPr>
        <p:spPr>
          <a:ln/>
        </p:spPr>
        <p:txBody>
          <a:bodyPr/>
          <a:lstStyle>
            <a:lvl1pPr>
              <a:defRPr/>
            </a:lvl1pPr>
          </a:lstStyle>
          <a:p>
            <a:r>
              <a:rPr lang="en-US" dirty="0"/>
              <a:t>September 2012</a:t>
            </a:r>
          </a:p>
        </p:txBody>
      </p:sp>
      <p:sp>
        <p:nvSpPr>
          <p:cNvPr id="6" name="Rectangle 8"/>
          <p:cNvSpPr>
            <a:spLocks noGrp="1" noChangeArrowheads="1"/>
          </p:cNvSpPr>
          <p:nvPr>
            <p:ph type="ftr" sz="quarter" idx="11"/>
          </p:nvPr>
        </p:nvSpPr>
        <p:spPr>
          <a:ln/>
        </p:spPr>
        <p:txBody>
          <a:bodyPr/>
          <a:lstStyle>
            <a:lvl1pPr>
              <a:defRPr/>
            </a:lvl1pPr>
          </a:lstStyle>
          <a:p>
            <a:r>
              <a:rPr lang="en-US"/>
              <a:t>DOELAP Assessor Training</a:t>
            </a:r>
            <a:endParaRPr lang="en-US" dirty="0"/>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atin typeface="Tahoma" pitchFamily="34" charset="0"/>
                <a:cs typeface="Tahoma" pitchFamily="34" charset="0"/>
              </a:defRPr>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atin typeface="Tahoma" pitchFamily="34" charset="0"/>
                <a:cs typeface="Tahoma"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atin typeface="Tahoma" pitchFamily="34" charset="0"/>
                <a:cs typeface="Tahoma"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7"/>
          <p:cNvSpPr>
            <a:spLocks noGrp="1" noChangeArrowheads="1"/>
          </p:cNvSpPr>
          <p:nvPr>
            <p:ph type="dt" sz="half" idx="10"/>
          </p:nvPr>
        </p:nvSpPr>
        <p:spPr>
          <a:ln/>
        </p:spPr>
        <p:txBody>
          <a:bodyPr/>
          <a:lstStyle>
            <a:lvl1pPr>
              <a:defRPr/>
            </a:lvl1pPr>
          </a:lstStyle>
          <a:p>
            <a:r>
              <a:rPr lang="en-US" dirty="0"/>
              <a:t>September 2012</a:t>
            </a:r>
          </a:p>
        </p:txBody>
      </p:sp>
      <p:sp>
        <p:nvSpPr>
          <p:cNvPr id="6" name="Rectangle 8"/>
          <p:cNvSpPr>
            <a:spLocks noGrp="1" noChangeArrowheads="1"/>
          </p:cNvSpPr>
          <p:nvPr>
            <p:ph type="ftr" sz="quarter" idx="11"/>
          </p:nvPr>
        </p:nvSpPr>
        <p:spPr>
          <a:ln/>
        </p:spPr>
        <p:txBody>
          <a:bodyPr/>
          <a:lstStyle>
            <a:lvl1pPr>
              <a:defRPr/>
            </a:lvl1pPr>
          </a:lstStyle>
          <a:p>
            <a:r>
              <a:rPr lang="en-US"/>
              <a:t>DOELAP Assessor Training</a:t>
            </a:r>
            <a:endParaRPr lang="en-US" dirty="0"/>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Tahoma" pitchFamily="34" charset="0"/>
                <a:cs typeface="Tahoma" pitchFamily="34" charset="0"/>
              </a:defRPr>
            </a:lvl1pPr>
          </a:lstStyle>
          <a:p>
            <a:r>
              <a:rPr lang="en-US"/>
              <a:t>Click to edit Master title style</a:t>
            </a:r>
          </a:p>
        </p:txBody>
      </p:sp>
      <p:sp>
        <p:nvSpPr>
          <p:cNvPr id="3" name="Vertical Text Placeholder 2"/>
          <p:cNvSpPr>
            <a:spLocks noGrp="1"/>
          </p:cNvSpPr>
          <p:nvPr>
            <p:ph type="body" orient="vert" idx="1"/>
          </p:nvPr>
        </p:nvSpPr>
        <p:spPr/>
        <p:txBody>
          <a:bodyPr vert="eaVert"/>
          <a:lstStyle>
            <a:lvl1pPr>
              <a:defRPr>
                <a:latin typeface="Tahoma" pitchFamily="34" charset="0"/>
                <a:cs typeface="Tahoma" pitchFamily="34" charset="0"/>
              </a:defRPr>
            </a:lvl1pPr>
            <a:lvl2pPr>
              <a:defRPr>
                <a:latin typeface="Tahoma" pitchFamily="34" charset="0"/>
                <a:cs typeface="Tahoma" pitchFamily="34" charset="0"/>
              </a:defRPr>
            </a:lvl2pPr>
            <a:lvl3pPr>
              <a:defRPr>
                <a:latin typeface="Tahoma" pitchFamily="34" charset="0"/>
                <a:cs typeface="Tahoma" pitchFamily="34" charset="0"/>
              </a:defRPr>
            </a:lvl3pPr>
            <a:lvl4pPr>
              <a:defRPr>
                <a:latin typeface="Tahoma" pitchFamily="34" charset="0"/>
                <a:cs typeface="Tahoma" pitchFamily="34" charset="0"/>
              </a:defRPr>
            </a:lvl4pPr>
            <a:lvl5pPr>
              <a:defRPr>
                <a:latin typeface="Tahoma" pitchFamily="34" charset="0"/>
                <a:cs typeface="Tahoma"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7"/>
          <p:cNvSpPr>
            <a:spLocks noGrp="1" noChangeArrowheads="1"/>
          </p:cNvSpPr>
          <p:nvPr>
            <p:ph type="dt" sz="half" idx="10"/>
          </p:nvPr>
        </p:nvSpPr>
        <p:spPr>
          <a:ln/>
        </p:spPr>
        <p:txBody>
          <a:bodyPr/>
          <a:lstStyle>
            <a:lvl1pPr>
              <a:defRPr/>
            </a:lvl1pPr>
          </a:lstStyle>
          <a:p>
            <a:r>
              <a:rPr lang="en-US" dirty="0"/>
              <a:t>September 2012</a:t>
            </a:r>
          </a:p>
        </p:txBody>
      </p:sp>
      <p:sp>
        <p:nvSpPr>
          <p:cNvPr id="5" name="Rectangle 8"/>
          <p:cNvSpPr>
            <a:spLocks noGrp="1" noChangeArrowheads="1"/>
          </p:cNvSpPr>
          <p:nvPr>
            <p:ph type="ftr" sz="quarter" idx="11"/>
          </p:nvPr>
        </p:nvSpPr>
        <p:spPr>
          <a:ln/>
        </p:spPr>
        <p:txBody>
          <a:bodyPr/>
          <a:lstStyle>
            <a:lvl1pPr>
              <a:defRPr/>
            </a:lvl1pPr>
          </a:lstStyle>
          <a:p>
            <a:r>
              <a:rPr lang="en-US"/>
              <a:t>DOELAP Assessor Training</a:t>
            </a:r>
            <a:endParaRPr lang="en-US" dirty="0"/>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52400"/>
            <a:ext cx="2057400" cy="6248400"/>
          </a:xfrm>
        </p:spPr>
        <p:txBody>
          <a:bodyPr vert="eaVert"/>
          <a:lstStyle>
            <a:lvl1pPr>
              <a:defRPr>
                <a:latin typeface="Tahoma" pitchFamily="34" charset="0"/>
                <a:cs typeface="Tahoma" pitchFamily="34" charset="0"/>
              </a:defRPr>
            </a:lvl1pPr>
          </a:lstStyle>
          <a:p>
            <a:r>
              <a:rPr lang="en-US"/>
              <a:t>Click to edit Master title style</a:t>
            </a:r>
          </a:p>
        </p:txBody>
      </p:sp>
      <p:sp>
        <p:nvSpPr>
          <p:cNvPr id="3" name="Vertical Text Placeholder 2"/>
          <p:cNvSpPr>
            <a:spLocks noGrp="1"/>
          </p:cNvSpPr>
          <p:nvPr>
            <p:ph type="body" orient="vert" idx="1"/>
          </p:nvPr>
        </p:nvSpPr>
        <p:spPr>
          <a:xfrm>
            <a:off x="457200" y="152400"/>
            <a:ext cx="6019800" cy="6248400"/>
          </a:xfrm>
        </p:spPr>
        <p:txBody>
          <a:bodyPr vert="eaVert"/>
          <a:lstStyle>
            <a:lvl1pPr>
              <a:defRPr>
                <a:latin typeface="Tahoma" pitchFamily="34" charset="0"/>
                <a:cs typeface="Tahoma" pitchFamily="34" charset="0"/>
              </a:defRPr>
            </a:lvl1pPr>
            <a:lvl2pPr>
              <a:defRPr>
                <a:latin typeface="Tahoma" pitchFamily="34" charset="0"/>
                <a:cs typeface="Tahoma" pitchFamily="34" charset="0"/>
              </a:defRPr>
            </a:lvl2pPr>
            <a:lvl3pPr>
              <a:defRPr>
                <a:latin typeface="Tahoma" pitchFamily="34" charset="0"/>
                <a:cs typeface="Tahoma" pitchFamily="34" charset="0"/>
              </a:defRPr>
            </a:lvl3pPr>
            <a:lvl4pPr>
              <a:defRPr>
                <a:latin typeface="Tahoma" pitchFamily="34" charset="0"/>
                <a:cs typeface="Tahoma" pitchFamily="34" charset="0"/>
              </a:defRPr>
            </a:lvl4pPr>
            <a:lvl5pPr>
              <a:defRPr>
                <a:latin typeface="Tahoma" pitchFamily="34" charset="0"/>
                <a:cs typeface="Tahoma"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7"/>
          <p:cNvSpPr>
            <a:spLocks noGrp="1" noChangeArrowheads="1"/>
          </p:cNvSpPr>
          <p:nvPr>
            <p:ph type="dt" sz="half" idx="10"/>
          </p:nvPr>
        </p:nvSpPr>
        <p:spPr>
          <a:ln/>
        </p:spPr>
        <p:txBody>
          <a:bodyPr/>
          <a:lstStyle>
            <a:lvl1pPr>
              <a:defRPr/>
            </a:lvl1pPr>
          </a:lstStyle>
          <a:p>
            <a:r>
              <a:rPr lang="en-US" dirty="0"/>
              <a:t>September 2012</a:t>
            </a:r>
          </a:p>
        </p:txBody>
      </p:sp>
      <p:sp>
        <p:nvSpPr>
          <p:cNvPr id="5" name="Rectangle 8"/>
          <p:cNvSpPr>
            <a:spLocks noGrp="1" noChangeArrowheads="1"/>
          </p:cNvSpPr>
          <p:nvPr>
            <p:ph type="ftr" sz="quarter" idx="11"/>
          </p:nvPr>
        </p:nvSpPr>
        <p:spPr>
          <a:ln/>
        </p:spPr>
        <p:txBody>
          <a:bodyPr/>
          <a:lstStyle>
            <a:lvl1pPr>
              <a:defRPr/>
            </a:lvl1pPr>
          </a:lstStyle>
          <a:p>
            <a:r>
              <a:rPr lang="en-US"/>
              <a:t>DOELAP Assessor Training</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Footer Placeholder 3"/>
          <p:cNvSpPr>
            <a:spLocks noGrp="1"/>
          </p:cNvSpPr>
          <p:nvPr>
            <p:ph type="ftr" sz="quarter" idx="10"/>
          </p:nvPr>
        </p:nvSpPr>
        <p:spPr/>
        <p:txBody>
          <a:bodyPr/>
          <a:lstStyle>
            <a:lvl1pPr>
              <a:defRPr/>
            </a:lvl1pPr>
          </a:lstStyle>
          <a:p>
            <a:r>
              <a:rPr lang="en-US" dirty="0"/>
              <a:t>DOELAP Assessor Training</a:t>
            </a:r>
          </a:p>
        </p:txBody>
      </p:sp>
      <p:sp>
        <p:nvSpPr>
          <p:cNvPr id="5" name="Slide Number Placeholder 4"/>
          <p:cNvSpPr>
            <a:spLocks noGrp="1"/>
          </p:cNvSpPr>
          <p:nvPr>
            <p:ph type="sldNum" sz="quarter" idx="11"/>
          </p:nvPr>
        </p:nvSpPr>
        <p:spPr/>
        <p:txBody>
          <a:bodyPr/>
          <a:lstStyle>
            <a:lvl1pPr>
              <a:defRPr/>
            </a:lvl1pPr>
          </a:lstStyle>
          <a:p>
            <a:fld id="{0CB67EAE-A7C9-478F-8D65-27452EFE3D85}" type="slidenum">
              <a:rPr lang="en-US"/>
              <a:pPr/>
              <a:t>‹#›</a:t>
            </a:fld>
            <a:endParaRPr lang="en-US"/>
          </a:p>
        </p:txBody>
      </p:sp>
      <p:sp>
        <p:nvSpPr>
          <p:cNvPr id="6" name="Date Placeholder 5"/>
          <p:cNvSpPr>
            <a:spLocks noGrp="1"/>
          </p:cNvSpPr>
          <p:nvPr>
            <p:ph type="dt" sz="half" idx="12"/>
          </p:nvPr>
        </p:nvSpPr>
        <p:spPr/>
        <p:txBody>
          <a:bodyPr/>
          <a:lstStyle>
            <a:lvl1pPr>
              <a:defRPr/>
            </a:lvl1pPr>
          </a:lstStyle>
          <a:p>
            <a:r>
              <a:rPr lang="en-US" dirty="0"/>
              <a:t>July 9, 2012</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981200"/>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0"/>
          </p:nvPr>
        </p:nvSpPr>
        <p:spPr/>
        <p:txBody>
          <a:bodyPr/>
          <a:lstStyle>
            <a:lvl1pPr>
              <a:defRPr/>
            </a:lvl1pPr>
          </a:lstStyle>
          <a:p>
            <a:r>
              <a:rPr lang="en-US" dirty="0"/>
              <a:t>DOELAP Assessor Training</a:t>
            </a:r>
          </a:p>
        </p:txBody>
      </p:sp>
      <p:sp>
        <p:nvSpPr>
          <p:cNvPr id="6" name="Slide Number Placeholder 5"/>
          <p:cNvSpPr>
            <a:spLocks noGrp="1"/>
          </p:cNvSpPr>
          <p:nvPr>
            <p:ph type="sldNum" sz="quarter" idx="11"/>
          </p:nvPr>
        </p:nvSpPr>
        <p:spPr/>
        <p:txBody>
          <a:bodyPr/>
          <a:lstStyle>
            <a:lvl1pPr>
              <a:defRPr/>
            </a:lvl1pPr>
          </a:lstStyle>
          <a:p>
            <a:fld id="{05D5CCF1-1B8D-4693-9C48-583B06242D1F}" type="slidenum">
              <a:rPr lang="en-US"/>
              <a:pPr/>
              <a:t>‹#›</a:t>
            </a:fld>
            <a:endParaRPr lang="en-US"/>
          </a:p>
        </p:txBody>
      </p:sp>
      <p:sp>
        <p:nvSpPr>
          <p:cNvPr id="7" name="Date Placeholder 6"/>
          <p:cNvSpPr>
            <a:spLocks noGrp="1"/>
          </p:cNvSpPr>
          <p:nvPr>
            <p:ph type="dt" sz="half" idx="12"/>
          </p:nvPr>
        </p:nvSpPr>
        <p:spPr/>
        <p:txBody>
          <a:bodyPr/>
          <a:lstStyle>
            <a:lvl1pPr>
              <a:defRPr/>
            </a:lvl1pPr>
          </a:lstStyle>
          <a:p>
            <a:r>
              <a:rPr lang="en-US" dirty="0"/>
              <a:t>July 9, 2012</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Footer Placeholder 6"/>
          <p:cNvSpPr>
            <a:spLocks noGrp="1"/>
          </p:cNvSpPr>
          <p:nvPr>
            <p:ph type="ftr" sz="quarter" idx="10"/>
          </p:nvPr>
        </p:nvSpPr>
        <p:spPr/>
        <p:txBody>
          <a:bodyPr/>
          <a:lstStyle>
            <a:lvl1pPr>
              <a:defRPr/>
            </a:lvl1pPr>
          </a:lstStyle>
          <a:p>
            <a:r>
              <a:rPr lang="en-US" dirty="0"/>
              <a:t>DOELAP Assessor Training</a:t>
            </a:r>
          </a:p>
        </p:txBody>
      </p:sp>
      <p:sp>
        <p:nvSpPr>
          <p:cNvPr id="8" name="Slide Number Placeholder 7"/>
          <p:cNvSpPr>
            <a:spLocks noGrp="1"/>
          </p:cNvSpPr>
          <p:nvPr>
            <p:ph type="sldNum" sz="quarter" idx="11"/>
          </p:nvPr>
        </p:nvSpPr>
        <p:spPr/>
        <p:txBody>
          <a:bodyPr/>
          <a:lstStyle>
            <a:lvl1pPr>
              <a:defRPr/>
            </a:lvl1pPr>
          </a:lstStyle>
          <a:p>
            <a:fld id="{F18F4605-FBD8-47CD-9086-9F58C87EA4F8}" type="slidenum">
              <a:rPr lang="en-US"/>
              <a:pPr/>
              <a:t>‹#›</a:t>
            </a:fld>
            <a:endParaRPr lang="en-US"/>
          </a:p>
        </p:txBody>
      </p:sp>
      <p:sp>
        <p:nvSpPr>
          <p:cNvPr id="9" name="Date Placeholder 8"/>
          <p:cNvSpPr>
            <a:spLocks noGrp="1"/>
          </p:cNvSpPr>
          <p:nvPr>
            <p:ph type="dt" sz="half" idx="12"/>
          </p:nvPr>
        </p:nvSpPr>
        <p:spPr/>
        <p:txBody>
          <a:bodyPr/>
          <a:lstStyle>
            <a:lvl1pPr>
              <a:defRPr/>
            </a:lvl1pPr>
          </a:lstStyle>
          <a:p>
            <a:r>
              <a:rPr lang="en-US" dirty="0"/>
              <a:t>July 9, 2012</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Footer Placeholder 2"/>
          <p:cNvSpPr>
            <a:spLocks noGrp="1"/>
          </p:cNvSpPr>
          <p:nvPr>
            <p:ph type="ftr" sz="quarter" idx="10"/>
          </p:nvPr>
        </p:nvSpPr>
        <p:spPr/>
        <p:txBody>
          <a:bodyPr/>
          <a:lstStyle>
            <a:lvl1pPr>
              <a:defRPr/>
            </a:lvl1pPr>
          </a:lstStyle>
          <a:p>
            <a:r>
              <a:rPr lang="en-US" dirty="0"/>
              <a:t>DOELAP Assessor Training</a:t>
            </a:r>
          </a:p>
        </p:txBody>
      </p:sp>
      <p:sp>
        <p:nvSpPr>
          <p:cNvPr id="4" name="Slide Number Placeholder 3"/>
          <p:cNvSpPr>
            <a:spLocks noGrp="1"/>
          </p:cNvSpPr>
          <p:nvPr>
            <p:ph type="sldNum" sz="quarter" idx="11"/>
          </p:nvPr>
        </p:nvSpPr>
        <p:spPr/>
        <p:txBody>
          <a:bodyPr/>
          <a:lstStyle>
            <a:lvl1pPr>
              <a:defRPr/>
            </a:lvl1pPr>
          </a:lstStyle>
          <a:p>
            <a:fld id="{4773A10E-460D-4B47-94B5-04E533FE883A}" type="slidenum">
              <a:rPr lang="en-US"/>
              <a:pPr/>
              <a:t>‹#›</a:t>
            </a:fld>
            <a:endParaRPr lang="en-US"/>
          </a:p>
        </p:txBody>
      </p:sp>
      <p:sp>
        <p:nvSpPr>
          <p:cNvPr id="5" name="Date Placeholder 4"/>
          <p:cNvSpPr>
            <a:spLocks noGrp="1"/>
          </p:cNvSpPr>
          <p:nvPr>
            <p:ph type="dt" sz="half" idx="12"/>
          </p:nvPr>
        </p:nvSpPr>
        <p:spPr/>
        <p:txBody>
          <a:bodyPr/>
          <a:lstStyle>
            <a:lvl1pPr>
              <a:defRPr/>
            </a:lvl1pPr>
          </a:lstStyle>
          <a:p>
            <a:r>
              <a:rPr lang="en-US" dirty="0"/>
              <a:t>July 9, 2012</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lvl1pPr>
              <a:defRPr/>
            </a:lvl1pPr>
          </a:lstStyle>
          <a:p>
            <a:r>
              <a:rPr lang="en-US" dirty="0"/>
              <a:t>DOELAP Assessor Training</a:t>
            </a:r>
          </a:p>
        </p:txBody>
      </p:sp>
      <p:sp>
        <p:nvSpPr>
          <p:cNvPr id="3" name="Slide Number Placeholder 2"/>
          <p:cNvSpPr>
            <a:spLocks noGrp="1"/>
          </p:cNvSpPr>
          <p:nvPr>
            <p:ph type="sldNum" sz="quarter" idx="11"/>
          </p:nvPr>
        </p:nvSpPr>
        <p:spPr/>
        <p:txBody>
          <a:bodyPr/>
          <a:lstStyle>
            <a:lvl1pPr>
              <a:defRPr/>
            </a:lvl1pPr>
          </a:lstStyle>
          <a:p>
            <a:fld id="{4F01318F-550F-467B-A192-254074A390CC}" type="slidenum">
              <a:rPr lang="en-US"/>
              <a:pPr/>
              <a:t>‹#›</a:t>
            </a:fld>
            <a:endParaRPr lang="en-US"/>
          </a:p>
        </p:txBody>
      </p:sp>
      <p:sp>
        <p:nvSpPr>
          <p:cNvPr id="4" name="Date Placeholder 3"/>
          <p:cNvSpPr>
            <a:spLocks noGrp="1"/>
          </p:cNvSpPr>
          <p:nvPr>
            <p:ph type="dt" sz="half" idx="12"/>
          </p:nvPr>
        </p:nvSpPr>
        <p:spPr/>
        <p:txBody>
          <a:bodyPr/>
          <a:lstStyle>
            <a:lvl1pPr>
              <a:defRPr/>
            </a:lvl1pPr>
          </a:lstStyle>
          <a:p>
            <a:r>
              <a:rPr lang="en-US" dirty="0"/>
              <a:t>July 9, 2012</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p:cNvSpPr>
          <p:nvPr>
            <p:ph type="ftr" sz="quarter" idx="10"/>
          </p:nvPr>
        </p:nvSpPr>
        <p:spPr/>
        <p:txBody>
          <a:bodyPr/>
          <a:lstStyle>
            <a:lvl1pPr>
              <a:defRPr/>
            </a:lvl1pPr>
          </a:lstStyle>
          <a:p>
            <a:r>
              <a:rPr lang="en-US" dirty="0"/>
              <a:t>DOELAP Assessor Training</a:t>
            </a:r>
          </a:p>
        </p:txBody>
      </p:sp>
      <p:sp>
        <p:nvSpPr>
          <p:cNvPr id="6" name="Slide Number Placeholder 5"/>
          <p:cNvSpPr>
            <a:spLocks noGrp="1"/>
          </p:cNvSpPr>
          <p:nvPr>
            <p:ph type="sldNum" sz="quarter" idx="11"/>
          </p:nvPr>
        </p:nvSpPr>
        <p:spPr/>
        <p:txBody>
          <a:bodyPr/>
          <a:lstStyle>
            <a:lvl1pPr>
              <a:defRPr/>
            </a:lvl1pPr>
          </a:lstStyle>
          <a:p>
            <a:fld id="{512B2372-B0D2-4AFE-92DC-0B4A3E38D5DA}" type="slidenum">
              <a:rPr lang="en-US"/>
              <a:pPr/>
              <a:t>‹#›</a:t>
            </a:fld>
            <a:endParaRPr lang="en-US"/>
          </a:p>
        </p:txBody>
      </p:sp>
      <p:sp>
        <p:nvSpPr>
          <p:cNvPr id="7" name="Date Placeholder 6"/>
          <p:cNvSpPr>
            <a:spLocks noGrp="1"/>
          </p:cNvSpPr>
          <p:nvPr>
            <p:ph type="dt" sz="half" idx="12"/>
          </p:nvPr>
        </p:nvSpPr>
        <p:spPr/>
        <p:txBody>
          <a:bodyPr/>
          <a:lstStyle>
            <a:lvl1pPr>
              <a:defRPr/>
            </a:lvl1pPr>
          </a:lstStyle>
          <a:p>
            <a:r>
              <a:rPr lang="en-US" dirty="0"/>
              <a:t>July 9, 2012</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p:cNvSpPr>
          <p:nvPr>
            <p:ph type="ftr" sz="quarter" idx="10"/>
          </p:nvPr>
        </p:nvSpPr>
        <p:spPr/>
        <p:txBody>
          <a:bodyPr/>
          <a:lstStyle>
            <a:lvl1pPr>
              <a:defRPr/>
            </a:lvl1pPr>
          </a:lstStyle>
          <a:p>
            <a:r>
              <a:rPr lang="en-US" dirty="0"/>
              <a:t>DOELAP Assessor Training</a:t>
            </a:r>
          </a:p>
        </p:txBody>
      </p:sp>
      <p:sp>
        <p:nvSpPr>
          <p:cNvPr id="6" name="Slide Number Placeholder 5"/>
          <p:cNvSpPr>
            <a:spLocks noGrp="1"/>
          </p:cNvSpPr>
          <p:nvPr>
            <p:ph type="sldNum" sz="quarter" idx="11"/>
          </p:nvPr>
        </p:nvSpPr>
        <p:spPr/>
        <p:txBody>
          <a:bodyPr/>
          <a:lstStyle>
            <a:lvl1pPr>
              <a:defRPr/>
            </a:lvl1pPr>
          </a:lstStyle>
          <a:p>
            <a:fld id="{DBFBBA47-A781-41A6-96B3-C35B3113497A}" type="slidenum">
              <a:rPr lang="en-US"/>
              <a:pPr/>
              <a:t>‹#›</a:t>
            </a:fld>
            <a:endParaRPr lang="en-US"/>
          </a:p>
        </p:txBody>
      </p:sp>
      <p:sp>
        <p:nvSpPr>
          <p:cNvPr id="7" name="Date Placeholder 6"/>
          <p:cNvSpPr>
            <a:spLocks noGrp="1"/>
          </p:cNvSpPr>
          <p:nvPr>
            <p:ph type="dt" sz="half" idx="12"/>
          </p:nvPr>
        </p:nvSpPr>
        <p:spPr/>
        <p:txBody>
          <a:bodyPr/>
          <a:lstStyle>
            <a:lvl1pPr>
              <a:defRPr/>
            </a:lvl1pPr>
          </a:lstStyle>
          <a:p>
            <a:r>
              <a:rPr lang="en-US" dirty="0"/>
              <a:t>July 9, 2012</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image" Target="../media/image1.png"/><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34146" name="Rectangle 2"/>
          <p:cNvSpPr>
            <a:spLocks noGrp="1" noChangeArrowheads="1"/>
          </p:cNvSpPr>
          <p:nvPr>
            <p:ph type="ftr" sz="quarter" idx="3"/>
          </p:nvPr>
        </p:nvSpPr>
        <p:spPr bwMode="auto">
          <a:xfrm>
            <a:off x="2743200" y="6248400"/>
            <a:ext cx="3657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200">
                <a:solidFill>
                  <a:srgbClr val="FC3649"/>
                </a:solidFill>
              </a:defRPr>
            </a:lvl1pPr>
          </a:lstStyle>
          <a:p>
            <a:r>
              <a:rPr lang="en-US" dirty="0"/>
              <a:t>DOELAP Assessor Training</a:t>
            </a:r>
          </a:p>
        </p:txBody>
      </p:sp>
      <p:sp>
        <p:nvSpPr>
          <p:cNvPr id="134147" name="Rectangle 3"/>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Black" pitchFamily="34" charset="0"/>
              </a:defRPr>
            </a:lvl1pPr>
          </a:lstStyle>
          <a:p>
            <a:fld id="{779F110E-6687-4F94-9D70-E4EAD339A4CE}" type="slidenum">
              <a:rPr lang="en-US"/>
              <a:pPr/>
              <a:t>‹#›</a:t>
            </a:fld>
            <a:endParaRPr lang="en-US"/>
          </a:p>
        </p:txBody>
      </p:sp>
      <p:grpSp>
        <p:nvGrpSpPr>
          <p:cNvPr id="134148" name="Group 4"/>
          <p:cNvGrpSpPr>
            <a:grpSpLocks/>
          </p:cNvGrpSpPr>
          <p:nvPr/>
        </p:nvGrpSpPr>
        <p:grpSpPr bwMode="auto">
          <a:xfrm>
            <a:off x="0" y="0"/>
            <a:ext cx="9144000" cy="546100"/>
            <a:chOff x="0" y="0"/>
            <a:chExt cx="5760" cy="344"/>
          </a:xfrm>
        </p:grpSpPr>
        <p:sp>
          <p:nvSpPr>
            <p:cNvPr id="134149" name="Rectangle 5"/>
            <p:cNvSpPr>
              <a:spLocks noChangeArrowheads="1"/>
            </p:cNvSpPr>
            <p:nvPr/>
          </p:nvSpPr>
          <p:spPr bwMode="auto">
            <a:xfrm>
              <a:off x="0" y="0"/>
              <a:ext cx="180" cy="336"/>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lgn="ctr" eaLnBrk="1" hangingPunct="1"/>
              <a:endParaRPr lang="en-US" sz="2400">
                <a:latin typeface="Times New Roman" pitchFamily="18" charset="0"/>
              </a:endParaRPr>
            </a:p>
          </p:txBody>
        </p:sp>
        <p:sp>
          <p:nvSpPr>
            <p:cNvPr id="134150" name="Rectangle 6"/>
            <p:cNvSpPr>
              <a:spLocks noChangeArrowheads="1"/>
            </p:cNvSpPr>
            <p:nvPr/>
          </p:nvSpPr>
          <p:spPr bwMode="auto">
            <a:xfrm>
              <a:off x="260" y="85"/>
              <a:ext cx="5500" cy="173"/>
            </a:xfrm>
            <a:prstGeom prst="rect">
              <a:avLst/>
            </a:prstGeom>
            <a:gradFill rotWithShape="0">
              <a:gsLst>
                <a:gs pos="0">
                  <a:schemeClr val="bg2"/>
                </a:gs>
                <a:gs pos="100000">
                  <a:schemeClr val="bg1"/>
                </a:gs>
              </a:gsLst>
              <a:lin ang="0" scaled="1"/>
            </a:gradFill>
            <a:ln w="9525">
              <a:noFill/>
              <a:miter lim="800000"/>
              <a:headEnd/>
              <a:tailEnd/>
            </a:ln>
          </p:spPr>
          <p:txBody>
            <a:bodyPr/>
            <a:lstStyle/>
            <a:p>
              <a:pPr eaLnBrk="1" hangingPunct="1"/>
              <a:endParaRPr lang="en-US" sz="2400">
                <a:latin typeface="Times New Roman" pitchFamily="18" charset="0"/>
              </a:endParaRPr>
            </a:p>
          </p:txBody>
        </p:sp>
        <p:sp>
          <p:nvSpPr>
            <p:cNvPr id="134151" name="Rectangle 7"/>
            <p:cNvSpPr>
              <a:spLocks noChangeArrowheads="1"/>
            </p:cNvSpPr>
            <p:nvPr/>
          </p:nvSpPr>
          <p:spPr bwMode="auto">
            <a:xfrm>
              <a:off x="258" y="85"/>
              <a:ext cx="87" cy="89"/>
            </a:xfrm>
            <a:prstGeom prst="rect">
              <a:avLst/>
            </a:prstGeom>
            <a:solidFill>
              <a:schemeClr val="folHlink"/>
            </a:solidFill>
            <a:ln w="9525">
              <a:noFill/>
              <a:miter lim="800000"/>
              <a:headEnd/>
              <a:tailEnd/>
            </a:ln>
          </p:spPr>
          <p:txBody>
            <a:bodyPr/>
            <a:lstStyle/>
            <a:p>
              <a:pPr eaLnBrk="1" hangingPunct="1"/>
              <a:endParaRPr lang="en-US">
                <a:solidFill>
                  <a:schemeClr val="hlink"/>
                </a:solidFill>
              </a:endParaRPr>
            </a:p>
          </p:txBody>
        </p:sp>
        <p:sp>
          <p:nvSpPr>
            <p:cNvPr id="134152" name="Rectangle 8"/>
            <p:cNvSpPr>
              <a:spLocks noChangeArrowheads="1"/>
            </p:cNvSpPr>
            <p:nvPr/>
          </p:nvSpPr>
          <p:spPr bwMode="auto">
            <a:xfrm>
              <a:off x="345" y="0"/>
              <a:ext cx="88" cy="87"/>
            </a:xfrm>
            <a:prstGeom prst="rect">
              <a:avLst/>
            </a:prstGeom>
            <a:solidFill>
              <a:schemeClr val="folHlink"/>
            </a:solidFill>
            <a:ln w="9525">
              <a:noFill/>
              <a:miter lim="800000"/>
              <a:headEnd/>
              <a:tailEnd/>
            </a:ln>
          </p:spPr>
          <p:txBody>
            <a:bodyPr/>
            <a:lstStyle/>
            <a:p>
              <a:pPr eaLnBrk="1" hangingPunct="1"/>
              <a:endParaRPr lang="en-US">
                <a:solidFill>
                  <a:schemeClr val="hlink"/>
                </a:solidFill>
              </a:endParaRPr>
            </a:p>
          </p:txBody>
        </p:sp>
        <p:sp>
          <p:nvSpPr>
            <p:cNvPr id="134153" name="Rectangle 9"/>
            <p:cNvSpPr>
              <a:spLocks noChangeArrowheads="1"/>
            </p:cNvSpPr>
            <p:nvPr/>
          </p:nvSpPr>
          <p:spPr bwMode="auto">
            <a:xfrm>
              <a:off x="345" y="85"/>
              <a:ext cx="88" cy="89"/>
            </a:xfrm>
            <a:prstGeom prst="rect">
              <a:avLst/>
            </a:prstGeom>
            <a:solidFill>
              <a:schemeClr val="accent2"/>
            </a:solidFill>
            <a:ln w="9525">
              <a:noFill/>
              <a:miter lim="800000"/>
              <a:headEnd/>
              <a:tailEnd/>
            </a:ln>
          </p:spPr>
          <p:txBody>
            <a:bodyPr/>
            <a:lstStyle/>
            <a:p>
              <a:pPr eaLnBrk="1" hangingPunct="1"/>
              <a:endParaRPr lang="en-US">
                <a:solidFill>
                  <a:schemeClr val="accent2"/>
                </a:solidFill>
              </a:endParaRPr>
            </a:p>
          </p:txBody>
        </p:sp>
        <p:sp>
          <p:nvSpPr>
            <p:cNvPr id="134154" name="Rectangle 10"/>
            <p:cNvSpPr>
              <a:spLocks noChangeArrowheads="1"/>
            </p:cNvSpPr>
            <p:nvPr/>
          </p:nvSpPr>
          <p:spPr bwMode="auto">
            <a:xfrm>
              <a:off x="173" y="173"/>
              <a:ext cx="86" cy="87"/>
            </a:xfrm>
            <a:prstGeom prst="rect">
              <a:avLst/>
            </a:prstGeom>
            <a:solidFill>
              <a:schemeClr val="folHlink"/>
            </a:solidFill>
            <a:ln w="9525">
              <a:noFill/>
              <a:miter lim="800000"/>
              <a:headEnd/>
              <a:tailEnd/>
            </a:ln>
          </p:spPr>
          <p:txBody>
            <a:bodyPr/>
            <a:lstStyle/>
            <a:p>
              <a:pPr eaLnBrk="1" hangingPunct="1"/>
              <a:endParaRPr lang="en-US">
                <a:solidFill>
                  <a:schemeClr val="hlink"/>
                </a:solidFill>
              </a:endParaRPr>
            </a:p>
          </p:txBody>
        </p:sp>
        <p:sp>
          <p:nvSpPr>
            <p:cNvPr id="134155" name="Rectangle 11"/>
            <p:cNvSpPr>
              <a:spLocks noChangeArrowheads="1"/>
            </p:cNvSpPr>
            <p:nvPr/>
          </p:nvSpPr>
          <p:spPr bwMode="auto">
            <a:xfrm>
              <a:off x="83" y="86"/>
              <a:ext cx="89" cy="87"/>
            </a:xfrm>
            <a:prstGeom prst="rect">
              <a:avLst/>
            </a:prstGeom>
            <a:solidFill>
              <a:schemeClr val="bg2"/>
            </a:solidFill>
            <a:ln w="9525">
              <a:noFill/>
              <a:miter lim="800000"/>
              <a:headEnd/>
              <a:tailEnd/>
            </a:ln>
          </p:spPr>
          <p:txBody>
            <a:bodyPr/>
            <a:lstStyle/>
            <a:p>
              <a:pPr eaLnBrk="1" hangingPunct="1"/>
              <a:endParaRPr lang="en-US" sz="2400">
                <a:latin typeface="Times New Roman" pitchFamily="18" charset="0"/>
              </a:endParaRPr>
            </a:p>
          </p:txBody>
        </p:sp>
        <p:sp>
          <p:nvSpPr>
            <p:cNvPr id="134156" name="Rectangle 12"/>
            <p:cNvSpPr>
              <a:spLocks noChangeArrowheads="1"/>
            </p:cNvSpPr>
            <p:nvPr/>
          </p:nvSpPr>
          <p:spPr bwMode="auto">
            <a:xfrm>
              <a:off x="258" y="171"/>
              <a:ext cx="87" cy="87"/>
            </a:xfrm>
            <a:prstGeom prst="rect">
              <a:avLst/>
            </a:prstGeom>
            <a:solidFill>
              <a:schemeClr val="accent2"/>
            </a:solidFill>
            <a:ln w="9525">
              <a:noFill/>
              <a:miter lim="800000"/>
              <a:headEnd/>
              <a:tailEnd/>
            </a:ln>
          </p:spPr>
          <p:txBody>
            <a:bodyPr/>
            <a:lstStyle/>
            <a:p>
              <a:pPr eaLnBrk="1" hangingPunct="1"/>
              <a:endParaRPr lang="en-US">
                <a:solidFill>
                  <a:schemeClr val="accent2"/>
                </a:solidFill>
              </a:endParaRPr>
            </a:p>
          </p:txBody>
        </p:sp>
        <p:sp>
          <p:nvSpPr>
            <p:cNvPr id="134157" name="Rectangle 13"/>
            <p:cNvSpPr>
              <a:spLocks noChangeArrowheads="1"/>
            </p:cNvSpPr>
            <p:nvPr/>
          </p:nvSpPr>
          <p:spPr bwMode="auto">
            <a:xfrm>
              <a:off x="173" y="258"/>
              <a:ext cx="86" cy="86"/>
            </a:xfrm>
            <a:prstGeom prst="rect">
              <a:avLst/>
            </a:prstGeom>
            <a:solidFill>
              <a:schemeClr val="accent2"/>
            </a:solidFill>
            <a:ln w="9525">
              <a:noFill/>
              <a:miter lim="800000"/>
              <a:headEnd/>
              <a:tailEnd/>
            </a:ln>
          </p:spPr>
          <p:txBody>
            <a:bodyPr/>
            <a:lstStyle/>
            <a:p>
              <a:pPr eaLnBrk="1" hangingPunct="1"/>
              <a:endParaRPr lang="en-US">
                <a:solidFill>
                  <a:schemeClr val="accent2"/>
                </a:solidFill>
              </a:endParaRPr>
            </a:p>
          </p:txBody>
        </p:sp>
      </p:grpSp>
      <p:sp>
        <p:nvSpPr>
          <p:cNvPr id="134158" name="Rectangle 14"/>
          <p:cNvSpPr>
            <a:spLocks noGrp="1" noChangeArrowheads="1"/>
          </p:cNvSpPr>
          <p:nvPr>
            <p:ph type="title"/>
          </p:nvPr>
        </p:nvSpPr>
        <p:spPr bwMode="auto">
          <a:xfrm>
            <a:off x="457200" y="457200"/>
            <a:ext cx="8229600" cy="13716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34159" name="Rectangle 15"/>
          <p:cNvSpPr>
            <a:spLocks noGrp="1" noChangeArrowheads="1"/>
          </p:cNvSpPr>
          <p:nvPr>
            <p:ph type="body" idx="1"/>
          </p:nvPr>
        </p:nvSpPr>
        <p:spPr bwMode="auto">
          <a:xfrm>
            <a:off x="457200" y="1981200"/>
            <a:ext cx="8229600" cy="3886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4160" name="Rectangle 16"/>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vl1pPr>
          </a:lstStyle>
          <a:p>
            <a:r>
              <a:rPr lang="en-US" dirty="0"/>
              <a:t>July 9, 2012</a:t>
            </a:r>
          </a:p>
        </p:txBody>
      </p:sp>
    </p:spTree>
  </p:cSld>
  <p:clrMap bg1="lt1" tx1="dk1" bg2="lt2" tx2="dk2" accent1="accent1" accent2="accent2" accent3="accent3" accent4="accent4" accent5="accent5" accent6="accent6" hlink="hlink" folHlink="folHlink"/>
  <p:sldLayoutIdLst>
    <p:sldLayoutId id="2147483704" r:id="rId1"/>
    <p:sldLayoutId id="2147483705" r:id="rId2"/>
    <p:sldLayoutId id="2147483706" r:id="rId3"/>
    <p:sldLayoutId id="2147483707" r:id="rId4"/>
    <p:sldLayoutId id="2147483708" r:id="rId5"/>
    <p:sldLayoutId id="2147483709" r:id="rId6"/>
    <p:sldLayoutId id="2147483710" r:id="rId7"/>
    <p:sldLayoutId id="2147483711" r:id="rId8"/>
    <p:sldLayoutId id="2147483712" r:id="rId9"/>
    <p:sldLayoutId id="2147483713" r:id="rId10"/>
    <p:sldLayoutId id="2147483714" r:id="rId11"/>
    <p:sldLayoutId id="2147483715" r:id="rId12"/>
    <p:sldLayoutId id="2147483716" r:id="rId13"/>
  </p:sldLayoutIdLs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mph" presetSubtype="0" fill="hold" grpId="0" nodeType="withEffect">
                                  <p:stCondLst>
                                    <p:cond delay="1000"/>
                                  </p:stCondLst>
                                  <p:childTnLst>
                                    <p:animEffect transition="out" filter="fade">
                                      <p:cBhvr>
                                        <p:cTn id="6" dur="2000" tmFilter="0, 0; .2, .5; .8, .5; 1, 0"/>
                                        <p:tgtEl>
                                          <p:spTgt spid="134146"/>
                                        </p:tgtEl>
                                      </p:cBhvr>
                                    </p:animEffect>
                                    <p:animScale>
                                      <p:cBhvr>
                                        <p:cTn id="7" dur="1000" autoRev="1" fill="hold"/>
                                        <p:tgtEl>
                                          <p:spTgt spid="134146"/>
                                        </p:tgtEl>
                                      </p:cBhvr>
                                      <p:by x="105000" y="105000"/>
                                    </p:animScale>
                                  </p:childTnLst>
                                  <p:subTnLst>
                                    <p:animClr clrSpc="rgb" dir="cw">
                                      <p:cBhvr override="childStyle">
                                        <p:cTn dur="1" fill="hold" display="0" masterRel="nextClick" afterEffect="1"/>
                                        <p:tgtEl>
                                          <p:spTgt spid="134146"/>
                                        </p:tgtEl>
                                        <p:attrNameLst>
                                          <p:attrName>ppt_c</p:attrName>
                                        </p:attrNameLst>
                                      </p:cBhvr>
                                      <p:to>
                                        <a:srgbClr val="FC3649"/>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4146" grpId="0"/>
    </p:bldLst>
  </p:timing>
  <p:hf hdr="0"/>
  <p:txStyles>
    <p:titleStyle>
      <a:lvl1pPr algn="l" rtl="0" fontAlgn="base">
        <a:spcBef>
          <a:spcPct val="0"/>
        </a:spcBef>
        <a:spcAft>
          <a:spcPct val="0"/>
        </a:spcAft>
        <a:defRPr sz="4400">
          <a:solidFill>
            <a:schemeClr val="tx1"/>
          </a:solidFill>
          <a:latin typeface="+mj-lt"/>
          <a:ea typeface="+mj-ea"/>
          <a:cs typeface="+mj-cs"/>
        </a:defRPr>
      </a:lvl1pPr>
      <a:lvl2pPr algn="l" rtl="0" fontAlgn="base">
        <a:spcBef>
          <a:spcPct val="0"/>
        </a:spcBef>
        <a:spcAft>
          <a:spcPct val="0"/>
        </a:spcAft>
        <a:defRPr sz="4400">
          <a:solidFill>
            <a:schemeClr val="tx1"/>
          </a:solidFill>
          <a:latin typeface="Arial" charset="0"/>
        </a:defRPr>
      </a:lvl2pPr>
      <a:lvl3pPr algn="l" rtl="0" fontAlgn="base">
        <a:spcBef>
          <a:spcPct val="0"/>
        </a:spcBef>
        <a:spcAft>
          <a:spcPct val="0"/>
        </a:spcAft>
        <a:defRPr sz="4400">
          <a:solidFill>
            <a:schemeClr val="tx1"/>
          </a:solidFill>
          <a:latin typeface="Arial" charset="0"/>
        </a:defRPr>
      </a:lvl3pPr>
      <a:lvl4pPr algn="l" rtl="0" fontAlgn="base">
        <a:spcBef>
          <a:spcPct val="0"/>
        </a:spcBef>
        <a:spcAft>
          <a:spcPct val="0"/>
        </a:spcAft>
        <a:defRPr sz="4400">
          <a:solidFill>
            <a:schemeClr val="tx1"/>
          </a:solidFill>
          <a:latin typeface="Arial" charset="0"/>
        </a:defRPr>
      </a:lvl4pPr>
      <a:lvl5pPr algn="l" rtl="0" fontAlgn="base">
        <a:spcBef>
          <a:spcPct val="0"/>
        </a:spcBef>
        <a:spcAft>
          <a:spcPct val="0"/>
        </a:spcAft>
        <a:defRPr sz="4400">
          <a:solidFill>
            <a:schemeClr val="tx1"/>
          </a:solidFill>
          <a:latin typeface="Arial" charset="0"/>
        </a:defRPr>
      </a:lvl5pPr>
      <a:lvl6pPr marL="457200" algn="l" rtl="0" fontAlgn="base">
        <a:spcBef>
          <a:spcPct val="0"/>
        </a:spcBef>
        <a:spcAft>
          <a:spcPct val="0"/>
        </a:spcAft>
        <a:defRPr sz="4400">
          <a:solidFill>
            <a:schemeClr val="tx1"/>
          </a:solidFill>
          <a:latin typeface="Arial" charset="0"/>
        </a:defRPr>
      </a:lvl6pPr>
      <a:lvl7pPr marL="914400" algn="l" rtl="0" fontAlgn="base">
        <a:spcBef>
          <a:spcPct val="0"/>
        </a:spcBef>
        <a:spcAft>
          <a:spcPct val="0"/>
        </a:spcAft>
        <a:defRPr sz="4400">
          <a:solidFill>
            <a:schemeClr val="tx1"/>
          </a:solidFill>
          <a:latin typeface="Arial" charset="0"/>
        </a:defRPr>
      </a:lvl7pPr>
      <a:lvl8pPr marL="1371600" algn="l" rtl="0" fontAlgn="base">
        <a:spcBef>
          <a:spcPct val="0"/>
        </a:spcBef>
        <a:spcAft>
          <a:spcPct val="0"/>
        </a:spcAft>
        <a:defRPr sz="4400">
          <a:solidFill>
            <a:schemeClr val="tx1"/>
          </a:solidFill>
          <a:latin typeface="Arial" charset="0"/>
        </a:defRPr>
      </a:lvl8pPr>
      <a:lvl9pPr marL="1828800" algn="l" rtl="0" fontAlgn="base">
        <a:spcBef>
          <a:spcPct val="0"/>
        </a:spcBef>
        <a:spcAft>
          <a:spcPct val="0"/>
        </a:spcAft>
        <a:defRPr sz="4400">
          <a:solidFill>
            <a:schemeClr val="tx1"/>
          </a:solidFill>
          <a:latin typeface="Arial" charset="0"/>
        </a:defRPr>
      </a:lvl9pPr>
    </p:titleStyle>
    <p:bodyStyle>
      <a:lvl1pPr marL="342900" indent="-342900" algn="l" rtl="0" fontAlgn="base">
        <a:spcBef>
          <a:spcPct val="20000"/>
        </a:spcBef>
        <a:spcAft>
          <a:spcPct val="0"/>
        </a:spcAft>
        <a:buClr>
          <a:schemeClr val="bg2"/>
        </a:buClr>
        <a:buSzPct val="75000"/>
        <a:buFont typeface="Wingdings" pitchFamily="2" charset="2"/>
        <a:buChar char="n"/>
        <a:defRPr sz="3200">
          <a:solidFill>
            <a:schemeClr val="tx1"/>
          </a:solidFill>
          <a:latin typeface="+mn-lt"/>
          <a:ea typeface="+mn-ea"/>
          <a:cs typeface="+mn-cs"/>
        </a:defRPr>
      </a:lvl1pPr>
      <a:lvl2pPr marL="742950" indent="-285750" algn="l" rtl="0" fontAlgn="base">
        <a:spcBef>
          <a:spcPct val="20000"/>
        </a:spcBef>
        <a:spcAft>
          <a:spcPct val="0"/>
        </a:spcAft>
        <a:buClr>
          <a:schemeClr val="accent2"/>
        </a:buClr>
        <a:buSzPct val="80000"/>
        <a:buFont typeface="Wingdings" pitchFamily="2" charset="2"/>
        <a:buChar char="¨"/>
        <a:defRPr sz="2800">
          <a:solidFill>
            <a:schemeClr val="tx1"/>
          </a:solidFill>
          <a:latin typeface="+mn-lt"/>
        </a:defRPr>
      </a:lvl2pPr>
      <a:lvl3pPr marL="1143000" indent="-228600" algn="l" rtl="0" fontAlgn="base">
        <a:spcBef>
          <a:spcPct val="20000"/>
        </a:spcBef>
        <a:spcAft>
          <a:spcPct val="0"/>
        </a:spcAft>
        <a:buClr>
          <a:schemeClr val="bg2"/>
        </a:buClr>
        <a:buSzPct val="65000"/>
        <a:buFont typeface="Wingdings" pitchFamily="2" charset="2"/>
        <a:buChar char="n"/>
        <a:defRPr sz="2400">
          <a:solidFill>
            <a:schemeClr val="tx1"/>
          </a:solidFill>
          <a:latin typeface="+mn-lt"/>
        </a:defRPr>
      </a:lvl3pPr>
      <a:lvl4pPr marL="1600200" indent="-228600" algn="l" rtl="0" fontAlgn="base">
        <a:spcBef>
          <a:spcPct val="20000"/>
        </a:spcBef>
        <a:spcAft>
          <a:spcPct val="0"/>
        </a:spcAft>
        <a:buClr>
          <a:schemeClr val="accent2"/>
        </a:buClr>
        <a:buSzPct val="70000"/>
        <a:buFont typeface="Wingdings" pitchFamily="2" charset="2"/>
        <a:buChar char="¨"/>
        <a:defRPr sz="2000">
          <a:solidFill>
            <a:schemeClr val="tx1"/>
          </a:solidFill>
          <a:latin typeface="+mn-lt"/>
        </a:defRPr>
      </a:lvl4pPr>
      <a:lvl5pPr marL="20574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5pPr>
      <a:lvl6pPr marL="25146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6pPr>
      <a:lvl7pPr marL="29718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7pPr>
      <a:lvl8pPr marL="34290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8pPr>
      <a:lvl9pPr marL="38862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 descr="DOE-NE LOGO (Vertital) A"/>
          <p:cNvPicPr>
            <a:picLocks noChangeAspect="1" noChangeArrowheads="1"/>
          </p:cNvPicPr>
          <p:nvPr/>
        </p:nvPicPr>
        <p:blipFill>
          <a:blip r:embed="rId13" cstate="print"/>
          <a:srcRect/>
          <a:stretch>
            <a:fillRect/>
          </a:stretch>
        </p:blipFill>
        <p:spPr bwMode="auto">
          <a:xfrm>
            <a:off x="76200" y="87313"/>
            <a:ext cx="2743200" cy="1512887"/>
          </a:xfrm>
          <a:prstGeom prst="rect">
            <a:avLst/>
          </a:prstGeom>
          <a:noFill/>
          <a:ln w="9525">
            <a:noFill/>
            <a:miter lim="800000"/>
            <a:headEnd/>
            <a:tailEnd/>
          </a:ln>
        </p:spPr>
      </p:pic>
      <p:sp>
        <p:nvSpPr>
          <p:cNvPr id="1027" name="Rectangle 3"/>
          <p:cNvSpPr>
            <a:spLocks noGrp="1" noChangeArrowheads="1"/>
          </p:cNvSpPr>
          <p:nvPr>
            <p:ph type="title"/>
          </p:nvPr>
        </p:nvSpPr>
        <p:spPr bwMode="auto">
          <a:xfrm>
            <a:off x="2895600" y="152400"/>
            <a:ext cx="5791200" cy="12192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endParaRPr lang="en-US" dirty="0"/>
          </a:p>
        </p:txBody>
      </p:sp>
      <p:sp>
        <p:nvSpPr>
          <p:cNvPr id="1028" name="Rectangle 4"/>
          <p:cNvSpPr>
            <a:spLocks noGrp="1" noChangeArrowheads="1"/>
          </p:cNvSpPr>
          <p:nvPr>
            <p:ph type="body" idx="1"/>
          </p:nvPr>
        </p:nvSpPr>
        <p:spPr bwMode="auto">
          <a:xfrm>
            <a:off x="457200" y="1676400"/>
            <a:ext cx="8229600" cy="4724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125" name="Line 5"/>
          <p:cNvSpPr>
            <a:spLocks noChangeShapeType="1"/>
          </p:cNvSpPr>
          <p:nvPr/>
        </p:nvSpPr>
        <p:spPr bwMode="auto">
          <a:xfrm>
            <a:off x="381000" y="1470025"/>
            <a:ext cx="8458200" cy="0"/>
          </a:xfrm>
          <a:prstGeom prst="line">
            <a:avLst/>
          </a:prstGeom>
          <a:noFill/>
          <a:ln w="38100">
            <a:solidFill>
              <a:srgbClr val="1B5527"/>
            </a:solidFill>
            <a:round/>
            <a:headEnd/>
            <a:tailEnd/>
          </a:ln>
          <a:effectLst/>
        </p:spPr>
        <p:txBody>
          <a:bodyPr/>
          <a:lstStyle/>
          <a:p>
            <a:pPr>
              <a:defRPr/>
            </a:pPr>
            <a:endParaRPr lang="en-US"/>
          </a:p>
        </p:txBody>
      </p:sp>
      <p:sp>
        <p:nvSpPr>
          <p:cNvPr id="5126" name="Line 6"/>
          <p:cNvSpPr>
            <a:spLocks noChangeShapeType="1"/>
          </p:cNvSpPr>
          <p:nvPr/>
        </p:nvSpPr>
        <p:spPr bwMode="auto">
          <a:xfrm>
            <a:off x="533400" y="1524000"/>
            <a:ext cx="8458200" cy="0"/>
          </a:xfrm>
          <a:prstGeom prst="line">
            <a:avLst/>
          </a:prstGeom>
          <a:noFill/>
          <a:ln w="38100">
            <a:solidFill>
              <a:srgbClr val="E8BB00"/>
            </a:solidFill>
            <a:round/>
            <a:headEnd/>
            <a:tailEnd/>
          </a:ln>
          <a:effectLst/>
        </p:spPr>
        <p:txBody>
          <a:bodyPr/>
          <a:lstStyle/>
          <a:p>
            <a:pPr>
              <a:defRPr/>
            </a:pPr>
            <a:endParaRPr lang="en-US"/>
          </a:p>
        </p:txBody>
      </p:sp>
      <p:sp>
        <p:nvSpPr>
          <p:cNvPr id="5127" name="Rectangle 7"/>
          <p:cNvSpPr>
            <a:spLocks noGrp="1" noChangeArrowheads="1"/>
          </p:cNvSpPr>
          <p:nvPr>
            <p:ph type="dt" sz="half" idx="2"/>
          </p:nvPr>
        </p:nvSpPr>
        <p:spPr bwMode="auto">
          <a:xfrm>
            <a:off x="457200" y="6610350"/>
            <a:ext cx="2133600" cy="2476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900"/>
            </a:lvl1pPr>
          </a:lstStyle>
          <a:p>
            <a:r>
              <a:rPr lang="en-US" dirty="0"/>
              <a:t>July 9, 2012</a:t>
            </a:r>
          </a:p>
        </p:txBody>
      </p:sp>
      <p:sp>
        <p:nvSpPr>
          <p:cNvPr id="5128" name="Rectangle 8"/>
          <p:cNvSpPr>
            <a:spLocks noGrp="1" noChangeArrowheads="1"/>
          </p:cNvSpPr>
          <p:nvPr>
            <p:ph type="ftr" sz="quarter" idx="3"/>
          </p:nvPr>
        </p:nvSpPr>
        <p:spPr bwMode="auto">
          <a:xfrm>
            <a:off x="3124200" y="6610350"/>
            <a:ext cx="2895600" cy="2476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900">
                <a:solidFill>
                  <a:srgbClr val="000000"/>
                </a:solidFill>
              </a:defRPr>
            </a:lvl1pPr>
          </a:lstStyle>
          <a:p>
            <a:r>
              <a:rPr lang="en-US" dirty="0"/>
              <a:t>DOELAP Assessor Training</a:t>
            </a:r>
          </a:p>
        </p:txBody>
      </p:sp>
      <p:sp>
        <p:nvSpPr>
          <p:cNvPr id="5129" name="Text Box 9"/>
          <p:cNvSpPr txBox="1">
            <a:spLocks noChangeArrowheads="1"/>
          </p:cNvSpPr>
          <p:nvPr/>
        </p:nvSpPr>
        <p:spPr bwMode="auto">
          <a:xfrm>
            <a:off x="7162800" y="6610350"/>
            <a:ext cx="1828800" cy="228600"/>
          </a:xfrm>
          <a:prstGeom prst="rect">
            <a:avLst/>
          </a:prstGeom>
          <a:noFill/>
          <a:ln w="9525">
            <a:noFill/>
            <a:miter lim="800000"/>
            <a:headEnd/>
            <a:tailEnd/>
          </a:ln>
          <a:effectLst/>
        </p:spPr>
        <p:txBody>
          <a:bodyPr>
            <a:spAutoFit/>
          </a:bodyPr>
          <a:lstStyle/>
          <a:p>
            <a:pPr algn="r">
              <a:spcBef>
                <a:spcPct val="50000"/>
              </a:spcBef>
              <a:defRPr/>
            </a:pPr>
            <a:fld id="{68FDB87E-F0FA-40A3-9FA7-1367BFBAC224}" type="slidenum">
              <a:rPr lang="en-US" sz="900"/>
              <a:pPr algn="r">
                <a:spcBef>
                  <a:spcPct val="50000"/>
                </a:spcBef>
                <a:defRPr/>
              </a:pPr>
              <a:t>‹#›</a:t>
            </a:fld>
            <a:endParaRPr lang="en-US" sz="900"/>
          </a:p>
        </p:txBody>
      </p:sp>
    </p:spTree>
  </p:cSld>
  <p:clrMap bg1="lt1" tx1="dk1" bg2="lt2" tx2="dk2" accent1="accent1" accent2="accent2" accent3="accent3" accent4="accent4" accent5="accent5" accent6="accent6" hlink="hlink" folHlink="folHlink"/>
  <p:sldLayoutIdLst>
    <p:sldLayoutId id="2147483732" r:id="rId1"/>
    <p:sldLayoutId id="2147483733" r:id="rId2"/>
    <p:sldLayoutId id="2147483734" r:id="rId3"/>
    <p:sldLayoutId id="2147483735" r:id="rId4"/>
    <p:sldLayoutId id="2147483736" r:id="rId5"/>
    <p:sldLayoutId id="2147483737" r:id="rId6"/>
    <p:sldLayoutId id="2147483738" r:id="rId7"/>
    <p:sldLayoutId id="2147483739" r:id="rId8"/>
    <p:sldLayoutId id="2147483740" r:id="rId9"/>
    <p:sldLayoutId id="2147483741" r:id="rId10"/>
    <p:sldLayoutId id="2147483742" r:id="rId11"/>
  </p:sldLayoutIdLst>
  <p:hf hdr="0"/>
  <p:txStyles>
    <p:titleStyle>
      <a:lvl1pPr algn="l" rtl="0" eaLnBrk="1" fontAlgn="base" hangingPunct="1">
        <a:spcBef>
          <a:spcPct val="0"/>
        </a:spcBef>
        <a:spcAft>
          <a:spcPct val="0"/>
        </a:spcAft>
        <a:defRPr sz="2400">
          <a:solidFill>
            <a:srgbClr val="1B5527"/>
          </a:solidFill>
          <a:latin typeface="Tahoma" pitchFamily="34" charset="0"/>
          <a:ea typeface="+mj-ea"/>
          <a:cs typeface="Tahoma" pitchFamily="34" charset="0"/>
        </a:defRPr>
      </a:lvl1pPr>
      <a:lvl2pPr algn="l" rtl="0" eaLnBrk="1" fontAlgn="base" hangingPunct="1">
        <a:spcBef>
          <a:spcPct val="0"/>
        </a:spcBef>
        <a:spcAft>
          <a:spcPct val="0"/>
        </a:spcAft>
        <a:defRPr sz="2400">
          <a:solidFill>
            <a:srgbClr val="1B5527"/>
          </a:solidFill>
          <a:latin typeface="Arial Black" pitchFamily="34" charset="0"/>
        </a:defRPr>
      </a:lvl2pPr>
      <a:lvl3pPr algn="l" rtl="0" eaLnBrk="1" fontAlgn="base" hangingPunct="1">
        <a:spcBef>
          <a:spcPct val="0"/>
        </a:spcBef>
        <a:spcAft>
          <a:spcPct val="0"/>
        </a:spcAft>
        <a:defRPr sz="2400">
          <a:solidFill>
            <a:srgbClr val="1B5527"/>
          </a:solidFill>
          <a:latin typeface="Arial Black" pitchFamily="34" charset="0"/>
        </a:defRPr>
      </a:lvl3pPr>
      <a:lvl4pPr algn="l" rtl="0" eaLnBrk="1" fontAlgn="base" hangingPunct="1">
        <a:spcBef>
          <a:spcPct val="0"/>
        </a:spcBef>
        <a:spcAft>
          <a:spcPct val="0"/>
        </a:spcAft>
        <a:defRPr sz="2400">
          <a:solidFill>
            <a:srgbClr val="1B5527"/>
          </a:solidFill>
          <a:latin typeface="Arial Black" pitchFamily="34" charset="0"/>
        </a:defRPr>
      </a:lvl4pPr>
      <a:lvl5pPr algn="l" rtl="0" eaLnBrk="1" fontAlgn="base" hangingPunct="1">
        <a:spcBef>
          <a:spcPct val="0"/>
        </a:spcBef>
        <a:spcAft>
          <a:spcPct val="0"/>
        </a:spcAft>
        <a:defRPr sz="2400">
          <a:solidFill>
            <a:srgbClr val="1B5527"/>
          </a:solidFill>
          <a:latin typeface="Arial Black" pitchFamily="34" charset="0"/>
        </a:defRPr>
      </a:lvl5pPr>
      <a:lvl6pPr marL="457200" algn="l" rtl="0" eaLnBrk="1" fontAlgn="base" hangingPunct="1">
        <a:spcBef>
          <a:spcPct val="0"/>
        </a:spcBef>
        <a:spcAft>
          <a:spcPct val="0"/>
        </a:spcAft>
        <a:defRPr sz="2400">
          <a:solidFill>
            <a:srgbClr val="1B5527"/>
          </a:solidFill>
          <a:latin typeface="Arial Black" pitchFamily="34" charset="0"/>
        </a:defRPr>
      </a:lvl6pPr>
      <a:lvl7pPr marL="914400" algn="l" rtl="0" eaLnBrk="1" fontAlgn="base" hangingPunct="1">
        <a:spcBef>
          <a:spcPct val="0"/>
        </a:spcBef>
        <a:spcAft>
          <a:spcPct val="0"/>
        </a:spcAft>
        <a:defRPr sz="2400">
          <a:solidFill>
            <a:srgbClr val="1B5527"/>
          </a:solidFill>
          <a:latin typeface="Arial Black" pitchFamily="34" charset="0"/>
        </a:defRPr>
      </a:lvl7pPr>
      <a:lvl8pPr marL="1371600" algn="l" rtl="0" eaLnBrk="1" fontAlgn="base" hangingPunct="1">
        <a:spcBef>
          <a:spcPct val="0"/>
        </a:spcBef>
        <a:spcAft>
          <a:spcPct val="0"/>
        </a:spcAft>
        <a:defRPr sz="2400">
          <a:solidFill>
            <a:srgbClr val="1B5527"/>
          </a:solidFill>
          <a:latin typeface="Arial Black" pitchFamily="34" charset="0"/>
        </a:defRPr>
      </a:lvl8pPr>
      <a:lvl9pPr marL="1828800" algn="l" rtl="0" eaLnBrk="1" fontAlgn="base" hangingPunct="1">
        <a:spcBef>
          <a:spcPct val="0"/>
        </a:spcBef>
        <a:spcAft>
          <a:spcPct val="0"/>
        </a:spcAft>
        <a:defRPr sz="2400">
          <a:solidFill>
            <a:srgbClr val="1B5527"/>
          </a:solidFill>
          <a:latin typeface="Arial Black" pitchFamily="34" charset="0"/>
        </a:defRPr>
      </a:lvl9pPr>
    </p:titleStyle>
    <p:bodyStyle>
      <a:lvl1pPr marL="231775" indent="-231775" algn="l" rtl="0" eaLnBrk="1" fontAlgn="base" hangingPunct="1">
        <a:spcBef>
          <a:spcPct val="0"/>
        </a:spcBef>
        <a:spcAft>
          <a:spcPct val="50000"/>
        </a:spcAft>
        <a:buClr>
          <a:srgbClr val="1B5527"/>
        </a:buClr>
        <a:buFont typeface="Wingdings" pitchFamily="2" charset="2"/>
        <a:buChar char="n"/>
        <a:defRPr sz="2000">
          <a:solidFill>
            <a:schemeClr val="tx1"/>
          </a:solidFill>
          <a:latin typeface="+mn-lt"/>
          <a:ea typeface="+mn-ea"/>
          <a:cs typeface="+mn-cs"/>
        </a:defRPr>
      </a:lvl1pPr>
      <a:lvl2pPr marL="571500" indent="-225425" algn="l" rtl="0" eaLnBrk="1" fontAlgn="base" hangingPunct="1">
        <a:spcBef>
          <a:spcPct val="0"/>
        </a:spcBef>
        <a:spcAft>
          <a:spcPct val="50000"/>
        </a:spcAft>
        <a:buClr>
          <a:srgbClr val="1B5527"/>
        </a:buClr>
        <a:buSzPct val="110000"/>
        <a:buFont typeface="Symbol" pitchFamily="18" charset="2"/>
        <a:buChar char="·"/>
        <a:defRPr>
          <a:solidFill>
            <a:schemeClr val="tx1"/>
          </a:solidFill>
          <a:latin typeface="Arial" charset="0"/>
        </a:defRPr>
      </a:lvl2pPr>
      <a:lvl3pPr marL="914400" indent="-228600" algn="l" rtl="0" eaLnBrk="1" fontAlgn="base" hangingPunct="1">
        <a:spcBef>
          <a:spcPct val="0"/>
        </a:spcBef>
        <a:spcAft>
          <a:spcPct val="50000"/>
        </a:spcAft>
        <a:buClr>
          <a:srgbClr val="1B5527"/>
        </a:buClr>
        <a:buSzPct val="110000"/>
        <a:buFont typeface="Arial" charset="0"/>
        <a:buChar char="–"/>
        <a:defRPr sz="1600">
          <a:solidFill>
            <a:schemeClr val="tx1"/>
          </a:solidFill>
          <a:latin typeface="Arial" charset="0"/>
        </a:defRPr>
      </a:lvl3pPr>
      <a:lvl4pPr marL="1257300" indent="-228600" algn="l" rtl="0" eaLnBrk="1" fontAlgn="base" hangingPunct="1">
        <a:spcBef>
          <a:spcPct val="0"/>
        </a:spcBef>
        <a:spcAft>
          <a:spcPct val="50000"/>
        </a:spcAft>
        <a:buClr>
          <a:srgbClr val="1B5527"/>
        </a:buClr>
        <a:buChar char="•"/>
        <a:defRPr sz="1400">
          <a:solidFill>
            <a:schemeClr val="tx1"/>
          </a:solidFill>
          <a:latin typeface="Arial" charset="0"/>
        </a:defRPr>
      </a:lvl4pPr>
      <a:lvl5pPr marL="1600200" indent="-228600" algn="l" rtl="0" eaLnBrk="1" fontAlgn="base" hangingPunct="1">
        <a:spcBef>
          <a:spcPct val="0"/>
        </a:spcBef>
        <a:spcAft>
          <a:spcPct val="50000"/>
        </a:spcAft>
        <a:buClr>
          <a:srgbClr val="1B5527"/>
        </a:buClr>
        <a:buChar char="»"/>
        <a:defRPr sz="1200">
          <a:solidFill>
            <a:schemeClr val="tx1"/>
          </a:solidFill>
          <a:latin typeface="Arial" charset="0"/>
        </a:defRPr>
      </a:lvl5pPr>
      <a:lvl6pPr marL="2057400" indent="-228600" algn="l" rtl="0" eaLnBrk="1" fontAlgn="base" hangingPunct="1">
        <a:spcBef>
          <a:spcPct val="0"/>
        </a:spcBef>
        <a:spcAft>
          <a:spcPct val="50000"/>
        </a:spcAft>
        <a:buClr>
          <a:srgbClr val="1B5527"/>
        </a:buClr>
        <a:buChar char="»"/>
        <a:defRPr sz="1200">
          <a:solidFill>
            <a:schemeClr val="tx1"/>
          </a:solidFill>
          <a:latin typeface="Arial" charset="0"/>
        </a:defRPr>
      </a:lvl6pPr>
      <a:lvl7pPr marL="2514600" indent="-228600" algn="l" rtl="0" eaLnBrk="1" fontAlgn="base" hangingPunct="1">
        <a:spcBef>
          <a:spcPct val="0"/>
        </a:spcBef>
        <a:spcAft>
          <a:spcPct val="50000"/>
        </a:spcAft>
        <a:buClr>
          <a:srgbClr val="1B5527"/>
        </a:buClr>
        <a:buChar char="»"/>
        <a:defRPr sz="1200">
          <a:solidFill>
            <a:schemeClr val="tx1"/>
          </a:solidFill>
          <a:latin typeface="Arial" charset="0"/>
        </a:defRPr>
      </a:lvl7pPr>
      <a:lvl8pPr marL="2971800" indent="-228600" algn="l" rtl="0" eaLnBrk="1" fontAlgn="base" hangingPunct="1">
        <a:spcBef>
          <a:spcPct val="0"/>
        </a:spcBef>
        <a:spcAft>
          <a:spcPct val="50000"/>
        </a:spcAft>
        <a:buClr>
          <a:srgbClr val="1B5527"/>
        </a:buClr>
        <a:buChar char="»"/>
        <a:defRPr sz="1200">
          <a:solidFill>
            <a:schemeClr val="tx1"/>
          </a:solidFill>
          <a:latin typeface="Arial" charset="0"/>
        </a:defRPr>
      </a:lvl8pPr>
      <a:lvl9pPr marL="3429000" indent="-228600" algn="l" rtl="0" eaLnBrk="1" fontAlgn="base" hangingPunct="1">
        <a:spcBef>
          <a:spcPct val="0"/>
        </a:spcBef>
        <a:spcAft>
          <a:spcPct val="50000"/>
        </a:spcAft>
        <a:buClr>
          <a:srgbClr val="1B5527"/>
        </a:buClr>
        <a:buChar char="»"/>
        <a:defRPr sz="1200">
          <a:solidFill>
            <a:schemeClr val="tx1"/>
          </a:solidFill>
          <a:latin typeface="Arial"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4.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15.xml"/><Relationship Id="rId1" Type="http://schemas.openxmlformats.org/officeDocument/2006/relationships/themeOverride" Target="../theme/themeOverride1.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15.xml"/><Relationship Id="rId1" Type="http://schemas.openxmlformats.org/officeDocument/2006/relationships/themeOverride" Target="../theme/themeOverride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381000" y="1828800"/>
            <a:ext cx="8458200" cy="2133600"/>
          </a:xfrm>
        </p:spPr>
        <p:txBody>
          <a:bodyPr/>
          <a:lstStyle/>
          <a:p>
            <a:pPr algn="ctr"/>
            <a:br>
              <a:rPr lang="en-US" sz="4000" dirty="0"/>
            </a:br>
            <a:br>
              <a:rPr lang="en-US" sz="4000" dirty="0"/>
            </a:br>
            <a:r>
              <a:rPr lang="en-US" altLang="en-US" sz="3200" dirty="0"/>
              <a:t>DOELAP Assessor Training </a:t>
            </a:r>
            <a:br>
              <a:rPr lang="en-US" altLang="en-US" sz="3200" dirty="0"/>
            </a:br>
            <a:r>
              <a:rPr lang="en-US" sz="3200" dirty="0"/>
              <a:t>Overview of </a:t>
            </a:r>
            <a:br>
              <a:rPr lang="en-US" sz="3200" dirty="0"/>
            </a:br>
            <a:r>
              <a:rPr lang="en-US" sz="3200" dirty="0"/>
              <a:t>DOE-STD-1111 &amp; DOE-STD-1095</a:t>
            </a:r>
            <a:br>
              <a:rPr lang="en-US" sz="3200" dirty="0"/>
            </a:br>
            <a:endParaRPr lang="en-US" sz="3200" dirty="0"/>
          </a:p>
        </p:txBody>
      </p:sp>
      <p:sp>
        <p:nvSpPr>
          <p:cNvPr id="2051" name="Rectangle 3"/>
          <p:cNvSpPr>
            <a:spLocks noGrp="1" noChangeArrowheads="1"/>
          </p:cNvSpPr>
          <p:nvPr>
            <p:ph type="subTitle" idx="1"/>
          </p:nvPr>
        </p:nvSpPr>
        <p:spPr/>
        <p:txBody>
          <a:bodyPr/>
          <a:lstStyle/>
          <a:p>
            <a:r>
              <a:rPr lang="en-US" dirty="0"/>
              <a:t>Idaho Falls, ID</a:t>
            </a:r>
          </a:p>
          <a:p>
            <a:r>
              <a:rPr lang="en-US" dirty="0"/>
              <a:t>September 2023</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Arial" panose="020B0604020202020204" pitchFamily="34" charset="0"/>
                <a:cs typeface="Arial" panose="020B0604020202020204" pitchFamily="34" charset="0"/>
              </a:rPr>
              <a:t>DOE-STD-1095-2018</a:t>
            </a:r>
            <a:br>
              <a:rPr lang="en-US" dirty="0">
                <a:latin typeface="Arial" panose="020B0604020202020204" pitchFamily="34" charset="0"/>
                <a:cs typeface="Arial" panose="020B0604020202020204" pitchFamily="34" charset="0"/>
              </a:rPr>
            </a:br>
            <a:r>
              <a:rPr lang="en-US" sz="2200" dirty="0">
                <a:latin typeface="Arial" panose="020B0604020202020204" pitchFamily="34" charset="0"/>
                <a:cs typeface="Arial" panose="020B0604020202020204" pitchFamily="34" charset="0"/>
              </a:rPr>
              <a:t>Performance Testing (§3.2)</a:t>
            </a:r>
            <a:endParaRPr lang="en-US" sz="2200" dirty="0"/>
          </a:p>
        </p:txBody>
      </p:sp>
      <p:sp>
        <p:nvSpPr>
          <p:cNvPr id="3" name="Content Placeholder 2"/>
          <p:cNvSpPr>
            <a:spLocks noGrp="1"/>
          </p:cNvSpPr>
          <p:nvPr>
            <p:ph idx="1"/>
          </p:nvPr>
        </p:nvSpPr>
        <p:spPr>
          <a:xfrm>
            <a:off x="381000" y="1600200"/>
            <a:ext cx="8534400" cy="5010150"/>
          </a:xfrm>
        </p:spPr>
        <p:txBody>
          <a:bodyPr/>
          <a:lstStyle/>
          <a:p>
            <a:r>
              <a:rPr lang="en-US" dirty="0">
                <a:latin typeface="Arial" panose="020B0604020202020204" pitchFamily="34" charset="0"/>
                <a:cs typeface="Arial" panose="020B0604020202020204" pitchFamily="34" charset="0"/>
              </a:rPr>
              <a:t>Proficiency in processing shall be demonstrated for each model and type of dosimeter the program intends to use to demonstrate compliance with 10 CFR §402</a:t>
            </a:r>
          </a:p>
          <a:p>
            <a:r>
              <a:rPr lang="en-US" dirty="0">
                <a:latin typeface="Arial" panose="020B0604020202020204" pitchFamily="34" charset="0"/>
                <a:cs typeface="Arial" panose="020B0604020202020204" pitchFamily="34" charset="0"/>
              </a:rPr>
              <a:t>Radiation categories selected in the application shall be representative of the radiation type and energy encountered at </a:t>
            </a:r>
            <a:r>
              <a:rPr lang="en-US" u="sng" dirty="0">
                <a:latin typeface="Arial" panose="020B0604020202020204" pitchFamily="34" charset="0"/>
                <a:cs typeface="Arial" panose="020B0604020202020204" pitchFamily="34" charset="0"/>
              </a:rPr>
              <a:t>any location </a:t>
            </a:r>
            <a:r>
              <a:rPr lang="en-US" dirty="0">
                <a:latin typeface="Arial" panose="020B0604020202020204" pitchFamily="34" charset="0"/>
                <a:cs typeface="Arial" panose="020B0604020202020204" pitchFamily="34" charset="0"/>
              </a:rPr>
              <a:t>where dosimeter will be used</a:t>
            </a:r>
          </a:p>
          <a:p>
            <a:r>
              <a:rPr lang="en-US" dirty="0">
                <a:latin typeface="Arial" panose="020B0604020202020204" pitchFamily="34" charset="0"/>
                <a:cs typeface="Arial" panose="020B0604020202020204" pitchFamily="34" charset="0"/>
              </a:rPr>
              <a:t>Compares the applicant’s reported measurement values to the dose delivered to the dosimeters</a:t>
            </a:r>
          </a:p>
          <a:p>
            <a:r>
              <a:rPr lang="en-US" dirty="0">
                <a:latin typeface="Arial" panose="020B0604020202020204" pitchFamily="34" charset="0"/>
                <a:cs typeface="Arial" panose="020B0604020202020204" pitchFamily="34" charset="0"/>
              </a:rPr>
              <a:t>Submit 15 dosimeters for each subcategory selected in the application for evaluation, except for the whole body dosimeter subcategories of category II, which require 21 dosimeters</a:t>
            </a:r>
          </a:p>
          <a:p>
            <a:r>
              <a:rPr lang="en-US" dirty="0">
                <a:latin typeface="Arial" panose="020B0604020202020204" pitchFamily="34" charset="0"/>
                <a:cs typeface="Arial" panose="020B0604020202020204" pitchFamily="34" charset="0"/>
              </a:rPr>
              <a:t>Delivered doses note revealed until after the results for all three rounds of irradiations are reported</a:t>
            </a:r>
          </a:p>
          <a:p>
            <a:pPr marL="457200" indent="-457200">
              <a:buAutoNum type="alphaLcParenBoth"/>
            </a:pPr>
            <a:endParaRPr lang="en-US" sz="1800" dirty="0">
              <a:latin typeface="Arial" panose="020B0604020202020204" pitchFamily="34" charset="0"/>
              <a:cs typeface="Arial" panose="020B0604020202020204" pitchFamily="34" charset="0"/>
            </a:endParaRPr>
          </a:p>
          <a:p>
            <a:pPr marL="457200" indent="-457200">
              <a:buAutoNum type="alphaLcParenBoth"/>
            </a:pPr>
            <a:endParaRPr lang="en-US" sz="1800" dirty="0">
              <a:latin typeface="Arial" panose="020B0604020202020204" pitchFamily="34" charset="0"/>
              <a:cs typeface="Arial" panose="020B0604020202020204" pitchFamily="34" charset="0"/>
            </a:endParaRPr>
          </a:p>
          <a:p>
            <a:pPr marL="457200" indent="-457200">
              <a:buNone/>
            </a:pPr>
            <a:endParaRPr lang="en-US" sz="1800" dirty="0">
              <a:latin typeface="Arial" panose="020B0604020202020204" pitchFamily="34" charset="0"/>
              <a:cs typeface="Arial" panose="020B0604020202020204" pitchFamily="34" charset="0"/>
            </a:endParaRPr>
          </a:p>
          <a:p>
            <a:pPr marL="457200" indent="-457200">
              <a:buNone/>
            </a:pPr>
            <a:endParaRPr lang="en-US" dirty="0"/>
          </a:p>
          <a:p>
            <a:pPr marL="346075" lvl="1" indent="0">
              <a:buNone/>
            </a:pPr>
            <a:endParaRPr lang="en-US" dirty="0"/>
          </a:p>
          <a:p>
            <a:pPr marL="346075" lvl="1" indent="0">
              <a:buNone/>
            </a:pPr>
            <a:endParaRPr lang="en-US" dirty="0"/>
          </a:p>
          <a:p>
            <a:pPr marL="346075" lvl="1" indent="0">
              <a:buNone/>
            </a:pPr>
            <a:endParaRPr lang="en-US" dirty="0"/>
          </a:p>
          <a:p>
            <a:pPr marL="346075" lvl="1" indent="0">
              <a:buNone/>
            </a:pPr>
            <a:endParaRPr lang="en-US" dirty="0"/>
          </a:p>
        </p:txBody>
      </p:sp>
      <p:sp>
        <p:nvSpPr>
          <p:cNvPr id="5" name="Footer Placeholder 4"/>
          <p:cNvSpPr>
            <a:spLocks noGrp="1"/>
          </p:cNvSpPr>
          <p:nvPr>
            <p:ph type="ftr" sz="quarter" idx="11"/>
          </p:nvPr>
        </p:nvSpPr>
        <p:spPr/>
        <p:txBody>
          <a:bodyPr/>
          <a:lstStyle/>
          <a:p>
            <a:r>
              <a:rPr lang="en-US"/>
              <a:t>DOELAP Assessor Training</a:t>
            </a:r>
            <a:endParaRPr lang="en-US" dirty="0"/>
          </a:p>
        </p:txBody>
      </p:sp>
    </p:spTree>
    <p:extLst>
      <p:ext uri="{BB962C8B-B14F-4D97-AF65-F5344CB8AC3E}">
        <p14:creationId xmlns:p14="http://schemas.microsoft.com/office/powerpoint/2010/main" val="465381445"/>
      </p:ext>
    </p:extLst>
  </p:cSld>
  <p:clrMapOvr>
    <a:overrideClrMapping bg1="lt1" tx1="dk1" bg2="lt2" tx2="dk2" accent1="accent1" accent2="accent2" accent3="accent3" accent4="accent4" accent5="accent5" accent6="accent6" hlink="hlink" folHlink="folHlink"/>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Arial" panose="020B0604020202020204" pitchFamily="34" charset="0"/>
                <a:cs typeface="Arial" panose="020B0604020202020204" pitchFamily="34" charset="0"/>
              </a:rPr>
              <a:t>DOE-STD-1095-2018</a:t>
            </a:r>
            <a:br>
              <a:rPr lang="en-US" dirty="0">
                <a:latin typeface="Arial" panose="020B0604020202020204" pitchFamily="34" charset="0"/>
                <a:cs typeface="Arial" panose="020B0604020202020204" pitchFamily="34" charset="0"/>
              </a:rPr>
            </a:br>
            <a:r>
              <a:rPr lang="en-US" sz="2200" dirty="0">
                <a:latin typeface="Arial" panose="020B0604020202020204" pitchFamily="34" charset="0"/>
                <a:cs typeface="Arial" panose="020B0604020202020204" pitchFamily="34" charset="0"/>
              </a:rPr>
              <a:t>Performance Testing (§3.2) continued</a:t>
            </a:r>
            <a:endParaRPr lang="en-US" sz="2200" dirty="0"/>
          </a:p>
        </p:txBody>
      </p:sp>
      <p:sp>
        <p:nvSpPr>
          <p:cNvPr id="3" name="Content Placeholder 2"/>
          <p:cNvSpPr>
            <a:spLocks noGrp="1"/>
          </p:cNvSpPr>
          <p:nvPr>
            <p:ph idx="1"/>
          </p:nvPr>
        </p:nvSpPr>
        <p:spPr>
          <a:xfrm>
            <a:off x="457200" y="1600200"/>
            <a:ext cx="8610600" cy="5010150"/>
          </a:xfrm>
        </p:spPr>
        <p:txBody>
          <a:bodyPr/>
          <a:lstStyle/>
          <a:p>
            <a:r>
              <a:rPr lang="en-US" dirty="0">
                <a:latin typeface="Arial" panose="020B0604020202020204" pitchFamily="34" charset="0"/>
                <a:cs typeface="Arial" panose="020B0604020202020204" pitchFamily="34" charset="0"/>
              </a:rPr>
              <a:t>Minimum of 13 dosimeter results shall be reported for each subcategory, except for whole body dosimeter subcategories of category II, which requires a minimum of 18 dosimeter results to be reported</a:t>
            </a:r>
            <a:endParaRPr lang="en-US" b="1" dirty="0">
              <a:solidFill>
                <a:srgbClr val="0070C0"/>
              </a:solidFill>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Applicant shall review the performance testing data for potential improvements  </a:t>
            </a:r>
            <a:endParaRPr lang="en-US" sz="1600"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Processing of performance testing dosimeters shall be defined and consistent with routine processing procedures</a:t>
            </a:r>
          </a:p>
          <a:p>
            <a:r>
              <a:rPr lang="en-US" dirty="0">
                <a:latin typeface="Arial" panose="020B0604020202020204" pitchFamily="34" charset="0"/>
                <a:cs typeface="Arial" panose="020B0604020202020204" pitchFamily="34" charset="0"/>
              </a:rPr>
              <a:t>The same dosimeter, model, type and sensitive element used to assess occupational exposures shall be used during performance testing</a:t>
            </a:r>
          </a:p>
          <a:p>
            <a:r>
              <a:rPr lang="en-US" dirty="0">
                <a:latin typeface="Arial" panose="020B0604020202020204" pitchFamily="34" charset="0"/>
                <a:cs typeface="Arial" panose="020B0604020202020204" pitchFamily="34" charset="0"/>
              </a:rPr>
              <a:t>Applicants are allowed a maximum of two retests, irrespective of which performance testing category failed</a:t>
            </a:r>
            <a:br>
              <a:rPr lang="en-US" dirty="0">
                <a:latin typeface="Arial" panose="020B0604020202020204" pitchFamily="34" charset="0"/>
                <a:cs typeface="Arial" panose="020B0604020202020204" pitchFamily="34" charset="0"/>
              </a:rPr>
            </a:br>
            <a:br>
              <a:rPr lang="en-US" dirty="0">
                <a:latin typeface="Arial" panose="020B0604020202020204" pitchFamily="34" charset="0"/>
                <a:cs typeface="Arial" panose="020B0604020202020204" pitchFamily="34" charset="0"/>
              </a:rPr>
            </a:br>
            <a:endParaRPr lang="en-US" dirty="0">
              <a:latin typeface="Arial" panose="020B0604020202020204" pitchFamily="34" charset="0"/>
              <a:cs typeface="Arial" panose="020B0604020202020204" pitchFamily="34" charset="0"/>
            </a:endParaRPr>
          </a:p>
          <a:p>
            <a:pPr marL="457200" indent="-457200">
              <a:buAutoNum type="alphaLcParenBoth"/>
            </a:pPr>
            <a:endParaRPr lang="en-US" sz="1800" dirty="0">
              <a:latin typeface="Arial" panose="020B0604020202020204" pitchFamily="34" charset="0"/>
              <a:cs typeface="Arial" panose="020B0604020202020204" pitchFamily="34" charset="0"/>
            </a:endParaRPr>
          </a:p>
          <a:p>
            <a:pPr marL="457200" indent="-457200">
              <a:buNone/>
            </a:pPr>
            <a:endParaRPr lang="en-US" sz="1800" dirty="0">
              <a:latin typeface="Arial" panose="020B0604020202020204" pitchFamily="34" charset="0"/>
              <a:cs typeface="Arial" panose="020B0604020202020204" pitchFamily="34" charset="0"/>
            </a:endParaRPr>
          </a:p>
          <a:p>
            <a:pPr marL="457200" indent="-457200">
              <a:buNone/>
            </a:pPr>
            <a:endParaRPr lang="en-US" dirty="0"/>
          </a:p>
          <a:p>
            <a:pPr marL="346075" lvl="1" indent="0">
              <a:buNone/>
            </a:pPr>
            <a:endParaRPr lang="en-US" dirty="0"/>
          </a:p>
          <a:p>
            <a:pPr marL="346075" lvl="1" indent="0">
              <a:buNone/>
            </a:pPr>
            <a:endParaRPr lang="en-US" dirty="0"/>
          </a:p>
          <a:p>
            <a:pPr marL="346075" lvl="1" indent="0">
              <a:buNone/>
            </a:pPr>
            <a:endParaRPr lang="en-US" dirty="0"/>
          </a:p>
          <a:p>
            <a:pPr marL="346075" lvl="1" indent="0">
              <a:buNone/>
            </a:pPr>
            <a:endParaRPr lang="en-US" dirty="0"/>
          </a:p>
        </p:txBody>
      </p:sp>
      <p:sp>
        <p:nvSpPr>
          <p:cNvPr id="5" name="Footer Placeholder 4"/>
          <p:cNvSpPr>
            <a:spLocks noGrp="1"/>
          </p:cNvSpPr>
          <p:nvPr>
            <p:ph type="ftr" sz="quarter" idx="11"/>
          </p:nvPr>
        </p:nvSpPr>
        <p:spPr/>
        <p:txBody>
          <a:bodyPr/>
          <a:lstStyle/>
          <a:p>
            <a:r>
              <a:rPr lang="en-US"/>
              <a:t>DOELAP Assessor Training</a:t>
            </a:r>
            <a:endParaRPr lang="en-US" dirty="0"/>
          </a:p>
        </p:txBody>
      </p:sp>
    </p:spTree>
    <p:extLst>
      <p:ext uri="{BB962C8B-B14F-4D97-AF65-F5344CB8AC3E}">
        <p14:creationId xmlns:p14="http://schemas.microsoft.com/office/powerpoint/2010/main" val="1205703620"/>
      </p:ext>
    </p:extLst>
  </p:cSld>
  <p:clrMapOvr>
    <a:overrideClrMapping bg1="lt1" tx1="dk1" bg2="lt2" tx2="dk2" accent1="accent1" accent2="accent2" accent3="accent3" accent4="accent4" accent5="accent5" accent6="accent6" hlink="hlink" folHlink="folHlink"/>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Arial" panose="020B0604020202020204" pitchFamily="34" charset="0"/>
                <a:cs typeface="Arial" panose="020B0604020202020204" pitchFamily="34" charset="0"/>
              </a:rPr>
              <a:t>DOE-STD-1111-2018</a:t>
            </a:r>
            <a:br>
              <a:rPr lang="en-US" dirty="0">
                <a:latin typeface="Arial" panose="020B0604020202020204" pitchFamily="34" charset="0"/>
                <a:cs typeface="Arial" panose="020B0604020202020204" pitchFamily="34" charset="0"/>
              </a:rPr>
            </a:br>
            <a:r>
              <a:rPr lang="en-US" sz="2200" dirty="0">
                <a:latin typeface="Arial" panose="020B0604020202020204" pitchFamily="34" charset="0"/>
                <a:cs typeface="Arial" panose="020B0604020202020204" pitchFamily="34" charset="0"/>
              </a:rPr>
              <a:t>On-Site Assessment (§4.3)</a:t>
            </a:r>
            <a:endParaRPr lang="en-US" sz="2200" dirty="0"/>
          </a:p>
        </p:txBody>
      </p:sp>
      <p:sp>
        <p:nvSpPr>
          <p:cNvPr id="3" name="Content Placeholder 2"/>
          <p:cNvSpPr>
            <a:spLocks noGrp="1"/>
          </p:cNvSpPr>
          <p:nvPr>
            <p:ph idx="1"/>
          </p:nvPr>
        </p:nvSpPr>
        <p:spPr>
          <a:xfrm>
            <a:off x="457200" y="1676400"/>
            <a:ext cx="8305800" cy="4724400"/>
          </a:xfrm>
        </p:spPr>
        <p:txBody>
          <a:bodyPr/>
          <a:lstStyle/>
          <a:p>
            <a:r>
              <a:rPr lang="en-US" dirty="0">
                <a:latin typeface="Arial" panose="020B0604020202020204" pitchFamily="34" charset="0"/>
                <a:cs typeface="Arial" panose="020B0604020202020204" pitchFamily="34" charset="0"/>
              </a:rPr>
              <a:t>Program shall undergo an on-site assessment by DOELAP assessors</a:t>
            </a:r>
          </a:p>
          <a:p>
            <a:r>
              <a:rPr lang="en-US" dirty="0">
                <a:latin typeface="Arial" panose="020B0604020202020204" pitchFamily="34" charset="0"/>
                <a:cs typeface="Arial" panose="020B0604020202020204" pitchFamily="34" charset="0"/>
              </a:rPr>
              <a:t>For initial accreditation, on-site assessment is conducted after performance testing is completed</a:t>
            </a:r>
          </a:p>
          <a:p>
            <a:r>
              <a:rPr lang="en-US" dirty="0">
                <a:latin typeface="Arial" panose="020B0604020202020204" pitchFamily="34" charset="0"/>
                <a:cs typeface="Arial" panose="020B0604020202020204" pitchFamily="34" charset="0"/>
              </a:rPr>
              <a:t>Monitoring visit may be conducted after implementation of the new system</a:t>
            </a:r>
          </a:p>
          <a:p>
            <a:r>
              <a:rPr lang="en-US" dirty="0">
                <a:latin typeface="Arial" panose="020B0604020202020204" pitchFamily="34" charset="0"/>
                <a:cs typeface="Arial" panose="020B0604020202020204" pitchFamily="34" charset="0"/>
              </a:rPr>
              <a:t>Monitoring visit may be conducted if major deficiencies were identified</a:t>
            </a:r>
          </a:p>
          <a:p>
            <a:r>
              <a:rPr lang="en-US" dirty="0">
                <a:latin typeface="Arial" panose="020B0604020202020204" pitchFamily="34" charset="0"/>
                <a:cs typeface="Arial" panose="020B0604020202020204" pitchFamily="34" charset="0"/>
              </a:rPr>
              <a:t>Following initial accreditation, a triennial assessment is required</a:t>
            </a:r>
          </a:p>
          <a:p>
            <a:r>
              <a:rPr lang="en-US" dirty="0">
                <a:latin typeface="Arial" panose="020B0604020202020204" pitchFamily="34" charset="0"/>
                <a:cs typeface="Arial" panose="020B0604020202020204" pitchFamily="34" charset="0"/>
              </a:rPr>
              <a:t>Assessors use a checklist provided by DOELAP</a:t>
            </a:r>
          </a:p>
          <a:p>
            <a:r>
              <a:rPr lang="en-US" dirty="0">
                <a:latin typeface="Arial" panose="020B0604020202020204" pitchFamily="34" charset="0"/>
                <a:cs typeface="Arial" panose="020B0604020202020204" pitchFamily="34" charset="0"/>
              </a:rPr>
              <a:t>Checklists include the requirements of DOE-STD-1095-2018, as well as other referenced consensus standards</a:t>
            </a:r>
            <a:endParaRPr lang="en-US" sz="1850" u="sng" dirty="0">
              <a:latin typeface="Arial" panose="020B0604020202020204" pitchFamily="34" charset="0"/>
              <a:cs typeface="Arial" panose="020B0604020202020204" pitchFamily="34" charset="0"/>
            </a:endParaRPr>
          </a:p>
          <a:p>
            <a:pPr marL="576263" lvl="1" indent="0">
              <a:buNone/>
            </a:pPr>
            <a:endParaRPr lang="en-US" sz="1700" dirty="0"/>
          </a:p>
          <a:p>
            <a:endParaRPr lang="en-US" dirty="0"/>
          </a:p>
          <a:p>
            <a:pPr marL="346075" lvl="1" indent="0">
              <a:buNone/>
            </a:pPr>
            <a:endParaRPr lang="en-US" dirty="0"/>
          </a:p>
          <a:p>
            <a:pPr marL="346075" lvl="1" indent="0">
              <a:buNone/>
            </a:pPr>
            <a:endParaRPr lang="en-US" dirty="0"/>
          </a:p>
          <a:p>
            <a:pPr marL="346075" lvl="1" indent="0">
              <a:buNone/>
            </a:pPr>
            <a:endParaRPr lang="en-US" dirty="0"/>
          </a:p>
          <a:p>
            <a:pPr marL="346075" lvl="1" indent="0">
              <a:buNone/>
            </a:pPr>
            <a:endParaRPr lang="en-US" dirty="0"/>
          </a:p>
          <a:p>
            <a:pPr marL="346075" lvl="1" indent="0">
              <a:buNone/>
            </a:pPr>
            <a:endParaRPr lang="en-US" dirty="0"/>
          </a:p>
        </p:txBody>
      </p:sp>
      <p:sp>
        <p:nvSpPr>
          <p:cNvPr id="5" name="Footer Placeholder 4"/>
          <p:cNvSpPr>
            <a:spLocks noGrp="1"/>
          </p:cNvSpPr>
          <p:nvPr>
            <p:ph type="ftr" sz="quarter" idx="11"/>
          </p:nvPr>
        </p:nvSpPr>
        <p:spPr/>
        <p:txBody>
          <a:bodyPr/>
          <a:lstStyle/>
          <a:p>
            <a:r>
              <a:rPr lang="en-US" dirty="0"/>
              <a:t>DOELAP Assessor Training</a:t>
            </a:r>
          </a:p>
        </p:txBody>
      </p:sp>
    </p:spTree>
    <p:extLst>
      <p:ext uri="{BB962C8B-B14F-4D97-AF65-F5344CB8AC3E}">
        <p14:creationId xmlns:p14="http://schemas.microsoft.com/office/powerpoint/2010/main" val="40063417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Arial" panose="020B0604020202020204" pitchFamily="34" charset="0"/>
                <a:cs typeface="Arial" panose="020B0604020202020204" pitchFamily="34" charset="0"/>
              </a:rPr>
              <a:t>DOE-STD-1111-2018</a:t>
            </a:r>
            <a:br>
              <a:rPr lang="en-US" sz="2200" dirty="0">
                <a:latin typeface="Arial" panose="020B0604020202020204" pitchFamily="34" charset="0"/>
                <a:cs typeface="Arial" panose="020B0604020202020204" pitchFamily="34" charset="0"/>
              </a:rPr>
            </a:br>
            <a:r>
              <a:rPr lang="en-US" sz="2200" dirty="0">
                <a:latin typeface="Arial" panose="020B0604020202020204" pitchFamily="34" charset="0"/>
                <a:cs typeface="Arial" panose="020B0604020202020204" pitchFamily="34" charset="0"/>
              </a:rPr>
              <a:t>On-Site Assessment (§4.3) continued</a:t>
            </a:r>
            <a:endParaRPr lang="en-US" sz="2200" dirty="0"/>
          </a:p>
        </p:txBody>
      </p:sp>
      <p:sp>
        <p:nvSpPr>
          <p:cNvPr id="3" name="Content Placeholder 2"/>
          <p:cNvSpPr>
            <a:spLocks noGrp="1"/>
          </p:cNvSpPr>
          <p:nvPr>
            <p:ph idx="1"/>
          </p:nvPr>
        </p:nvSpPr>
        <p:spPr>
          <a:xfrm>
            <a:off x="304800" y="1524000"/>
            <a:ext cx="8610600" cy="4876800"/>
          </a:xfrm>
        </p:spPr>
        <p:txBody>
          <a:bodyPr/>
          <a:lstStyle/>
          <a:p>
            <a:r>
              <a:rPr lang="en-US" dirty="0">
                <a:latin typeface="Arial" panose="020B0604020202020204" pitchFamily="34" charset="0"/>
                <a:cs typeface="Arial" panose="020B0604020202020204" pitchFamily="34" charset="0"/>
              </a:rPr>
              <a:t>Assessor Selection</a:t>
            </a:r>
            <a:endParaRPr lang="en-US" dirty="0">
              <a:solidFill>
                <a:srgbClr val="FF0000"/>
              </a:solidFill>
              <a:latin typeface="Arial" panose="020B0604020202020204" pitchFamily="34" charset="0"/>
              <a:cs typeface="Arial" panose="020B0604020202020204" pitchFamily="34" charset="0"/>
            </a:endParaRPr>
          </a:p>
          <a:p>
            <a:pPr lvl="1"/>
            <a:r>
              <a:rPr lang="en-US" dirty="0">
                <a:latin typeface="Arial" panose="020B0604020202020204" pitchFamily="34" charset="0"/>
                <a:cs typeface="Arial" panose="020B0604020202020204" pitchFamily="34" charset="0"/>
              </a:rPr>
              <a:t>STM assigns minimum of two DOELAP qualified assessors</a:t>
            </a:r>
          </a:p>
          <a:p>
            <a:pPr lvl="1"/>
            <a:r>
              <a:rPr lang="en-US" dirty="0">
                <a:latin typeface="Arial" panose="020B0604020202020204" pitchFamily="34" charset="0"/>
                <a:cs typeface="Arial" panose="020B0604020202020204" pitchFamily="34" charset="0"/>
              </a:rPr>
              <a:t>STM notifies the applicant program and the cognizant field element of the assessment</a:t>
            </a:r>
            <a:endParaRPr lang="en-US" sz="1600" dirty="0">
              <a:solidFill>
                <a:srgbClr val="FC3649"/>
              </a:solidFill>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Document Review</a:t>
            </a:r>
            <a:endParaRPr lang="en-US" dirty="0">
              <a:solidFill>
                <a:srgbClr val="FF0000"/>
              </a:solidFill>
              <a:latin typeface="Arial" panose="020B0604020202020204" pitchFamily="34" charset="0"/>
              <a:cs typeface="Arial" panose="020B0604020202020204" pitchFamily="34" charset="0"/>
            </a:endParaRPr>
          </a:p>
          <a:p>
            <a:pPr lvl="1"/>
            <a:r>
              <a:rPr lang="en-US" dirty="0">
                <a:latin typeface="Arial" panose="020B0604020202020204" pitchFamily="34" charset="0"/>
                <a:cs typeface="Arial" panose="020B0604020202020204" pitchFamily="34" charset="0"/>
              </a:rPr>
              <a:t>STM shall provide assessors with the application, documented </a:t>
            </a:r>
            <a:r>
              <a:rPr lang="en-US" u="sng" dirty="0">
                <a:latin typeface="Arial" panose="020B0604020202020204" pitchFamily="34" charset="0"/>
                <a:cs typeface="Arial" panose="020B0604020202020204" pitchFamily="34" charset="0"/>
              </a:rPr>
              <a:t>quality assurance program</a:t>
            </a:r>
            <a:r>
              <a:rPr lang="en-US" dirty="0">
                <a:latin typeface="Arial" panose="020B0604020202020204" pitchFamily="34" charset="0"/>
                <a:cs typeface="Arial" panose="020B0604020202020204" pitchFamily="34" charset="0"/>
              </a:rPr>
              <a:t>, and supporting documentation  </a:t>
            </a:r>
            <a:endParaRPr lang="en-US" sz="1600" dirty="0">
              <a:latin typeface="Arial" panose="020B0604020202020204" pitchFamily="34" charset="0"/>
              <a:cs typeface="Arial" panose="020B0604020202020204" pitchFamily="34" charset="0"/>
            </a:endParaRPr>
          </a:p>
          <a:p>
            <a:pPr lvl="1"/>
            <a:r>
              <a:rPr lang="en-US" dirty="0">
                <a:latin typeface="Arial" panose="020B0604020202020204" pitchFamily="34" charset="0"/>
                <a:cs typeface="Arial" panose="020B0604020202020204" pitchFamily="34" charset="0"/>
              </a:rPr>
              <a:t>Assessors shall review all aspects of the programs management system</a:t>
            </a:r>
          </a:p>
          <a:p>
            <a:pPr lvl="1"/>
            <a:r>
              <a:rPr lang="en-US" dirty="0">
                <a:latin typeface="Arial" panose="020B0604020202020204" pitchFamily="34" charset="0"/>
                <a:cs typeface="Arial" panose="020B0604020202020204" pitchFamily="34" charset="0"/>
              </a:rPr>
              <a:t>Assessors may request additional documentation from the program</a:t>
            </a:r>
          </a:p>
          <a:p>
            <a:pPr lvl="1"/>
            <a:r>
              <a:rPr lang="en-US" dirty="0">
                <a:latin typeface="Arial" panose="020B0604020202020204" pitchFamily="34" charset="0"/>
                <a:cs typeface="Arial" panose="020B0604020202020204" pitchFamily="34" charset="0"/>
              </a:rPr>
              <a:t>In cases where the assessor in coordination with the STM determines that the management system documentation requires significant revision, DOELAP may require the laboratory to improve its documentation and submit it for further review prior to proceeding with the accreditation process  </a:t>
            </a:r>
            <a:endParaRPr lang="en-US" sz="1600" dirty="0">
              <a:solidFill>
                <a:srgbClr val="FF0000"/>
              </a:solidFill>
              <a:latin typeface="Arial" panose="020B0604020202020204" pitchFamily="34" charset="0"/>
              <a:cs typeface="Arial" panose="020B0604020202020204" pitchFamily="34" charset="0"/>
            </a:endParaRPr>
          </a:p>
          <a:p>
            <a:pPr marL="741363" lvl="1" indent="0">
              <a:buNone/>
            </a:pPr>
            <a:endParaRPr lang="en-US" sz="1700" dirty="0"/>
          </a:p>
          <a:p>
            <a:endParaRPr lang="en-US" dirty="0"/>
          </a:p>
          <a:p>
            <a:pPr marL="346075" lvl="1" indent="0">
              <a:buNone/>
            </a:pPr>
            <a:endParaRPr lang="en-US" dirty="0"/>
          </a:p>
          <a:p>
            <a:pPr marL="346075" lvl="1" indent="0">
              <a:buNone/>
            </a:pPr>
            <a:endParaRPr lang="en-US" dirty="0"/>
          </a:p>
          <a:p>
            <a:pPr marL="346075" lvl="1" indent="0">
              <a:buNone/>
            </a:pPr>
            <a:endParaRPr lang="en-US" dirty="0"/>
          </a:p>
          <a:p>
            <a:pPr marL="346075" lvl="1" indent="0">
              <a:buNone/>
            </a:pPr>
            <a:endParaRPr lang="en-US" dirty="0"/>
          </a:p>
          <a:p>
            <a:pPr marL="346075" lvl="1" indent="0">
              <a:buNone/>
            </a:pPr>
            <a:endParaRPr lang="en-US" dirty="0"/>
          </a:p>
        </p:txBody>
      </p:sp>
      <p:sp>
        <p:nvSpPr>
          <p:cNvPr id="5" name="Footer Placeholder 4"/>
          <p:cNvSpPr>
            <a:spLocks noGrp="1"/>
          </p:cNvSpPr>
          <p:nvPr>
            <p:ph type="ftr" sz="quarter" idx="11"/>
          </p:nvPr>
        </p:nvSpPr>
        <p:spPr/>
        <p:txBody>
          <a:bodyPr/>
          <a:lstStyle/>
          <a:p>
            <a:r>
              <a:rPr lang="en-US"/>
              <a:t>DOELAP Assessor Training</a:t>
            </a:r>
            <a:endParaRPr lang="en-US" dirty="0"/>
          </a:p>
        </p:txBody>
      </p:sp>
    </p:spTree>
    <p:extLst>
      <p:ext uri="{BB962C8B-B14F-4D97-AF65-F5344CB8AC3E}">
        <p14:creationId xmlns:p14="http://schemas.microsoft.com/office/powerpoint/2010/main" val="17027131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Arial" panose="020B0604020202020204" pitchFamily="34" charset="0"/>
                <a:cs typeface="Arial" panose="020B0604020202020204" pitchFamily="34" charset="0"/>
              </a:rPr>
              <a:t>DOE-STD-1111-2018</a:t>
            </a:r>
            <a:br>
              <a:rPr lang="en-US" dirty="0">
                <a:latin typeface="Arial" panose="020B0604020202020204" pitchFamily="34" charset="0"/>
                <a:cs typeface="Arial" panose="020B0604020202020204" pitchFamily="34" charset="0"/>
              </a:rPr>
            </a:br>
            <a:r>
              <a:rPr lang="en-US" sz="2200" dirty="0">
                <a:latin typeface="Arial" panose="020B0604020202020204" pitchFamily="34" charset="0"/>
                <a:cs typeface="Arial" panose="020B0604020202020204" pitchFamily="34" charset="0"/>
              </a:rPr>
              <a:t>On-Site Assessment (§4.4)</a:t>
            </a:r>
            <a:endParaRPr lang="en-US" sz="2200" dirty="0"/>
          </a:p>
        </p:txBody>
      </p:sp>
      <p:sp>
        <p:nvSpPr>
          <p:cNvPr id="3" name="Content Placeholder 2"/>
          <p:cNvSpPr>
            <a:spLocks noGrp="1"/>
          </p:cNvSpPr>
          <p:nvPr>
            <p:ph idx="1"/>
          </p:nvPr>
        </p:nvSpPr>
        <p:spPr>
          <a:xfrm>
            <a:off x="381000" y="1600200"/>
            <a:ext cx="8534400" cy="4800600"/>
          </a:xfrm>
        </p:spPr>
        <p:txBody>
          <a:bodyPr/>
          <a:lstStyle/>
          <a:p>
            <a:r>
              <a:rPr lang="en-US" sz="1800" dirty="0">
                <a:latin typeface="Arial" panose="020B0604020202020204" pitchFamily="34" charset="0"/>
                <a:cs typeface="Arial" panose="020B0604020202020204" pitchFamily="34" charset="0"/>
              </a:rPr>
              <a:t>Assessors review program documents and records, observe processes, inspect facilities and equipment, and interview personnel</a:t>
            </a:r>
          </a:p>
          <a:p>
            <a:r>
              <a:rPr lang="en-US" sz="1800" dirty="0">
                <a:latin typeface="Arial" panose="020B0604020202020204" pitchFamily="34" charset="0"/>
                <a:cs typeface="Arial" panose="020B0604020202020204" pitchFamily="34" charset="0"/>
              </a:rPr>
              <a:t>Assessors also review previous DOELAP assessment findings to ensure the corrective actions have been implemented</a:t>
            </a:r>
          </a:p>
          <a:p>
            <a:pPr marL="0" indent="0">
              <a:buNone/>
            </a:pPr>
            <a:endParaRPr lang="en-US" dirty="0"/>
          </a:p>
          <a:p>
            <a:pPr marL="346075" lvl="1" indent="0">
              <a:buNone/>
            </a:pPr>
            <a:endParaRPr lang="en-US" dirty="0"/>
          </a:p>
          <a:p>
            <a:pPr marL="346075" lvl="1" indent="0">
              <a:buNone/>
            </a:pPr>
            <a:endParaRPr lang="en-US" dirty="0"/>
          </a:p>
          <a:p>
            <a:pPr marL="346075" lvl="1" indent="0">
              <a:buNone/>
            </a:pPr>
            <a:endParaRPr lang="en-US" dirty="0"/>
          </a:p>
          <a:p>
            <a:pPr marL="346075" lvl="1" indent="0">
              <a:buNone/>
            </a:pPr>
            <a:endParaRPr lang="en-US" dirty="0"/>
          </a:p>
          <a:p>
            <a:pPr marL="346075" lvl="1" indent="0">
              <a:buNone/>
            </a:pPr>
            <a:endParaRPr lang="en-US" dirty="0"/>
          </a:p>
        </p:txBody>
      </p:sp>
      <p:sp>
        <p:nvSpPr>
          <p:cNvPr id="5" name="Footer Placeholder 4"/>
          <p:cNvSpPr>
            <a:spLocks noGrp="1"/>
          </p:cNvSpPr>
          <p:nvPr>
            <p:ph type="ftr" sz="quarter" idx="11"/>
          </p:nvPr>
        </p:nvSpPr>
        <p:spPr/>
        <p:txBody>
          <a:bodyPr/>
          <a:lstStyle/>
          <a:p>
            <a:r>
              <a:rPr lang="en-US" dirty="0"/>
              <a:t>DOELAP Assessor Training</a:t>
            </a:r>
          </a:p>
        </p:txBody>
      </p:sp>
    </p:spTree>
    <p:extLst>
      <p:ext uri="{BB962C8B-B14F-4D97-AF65-F5344CB8AC3E}">
        <p14:creationId xmlns:p14="http://schemas.microsoft.com/office/powerpoint/2010/main" val="17366297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Arial" panose="020B0604020202020204" pitchFamily="34" charset="0"/>
                <a:cs typeface="Arial" panose="020B0604020202020204" pitchFamily="34" charset="0"/>
              </a:rPr>
              <a:t>DOE-STD-1111-2018</a:t>
            </a:r>
            <a:br>
              <a:rPr lang="en-US" dirty="0">
                <a:latin typeface="Arial" panose="020B0604020202020204" pitchFamily="34" charset="0"/>
                <a:cs typeface="Arial" panose="020B0604020202020204" pitchFamily="34" charset="0"/>
              </a:rPr>
            </a:br>
            <a:r>
              <a:rPr lang="en-US" sz="2200" dirty="0">
                <a:latin typeface="Arial" panose="020B0604020202020204" pitchFamily="34" charset="0"/>
                <a:cs typeface="Arial" panose="020B0604020202020204" pitchFamily="34" charset="0"/>
              </a:rPr>
              <a:t>On-Site Assessment (§4.4) continued</a:t>
            </a:r>
            <a:endParaRPr lang="en-US" sz="2200" dirty="0"/>
          </a:p>
        </p:txBody>
      </p:sp>
      <p:sp>
        <p:nvSpPr>
          <p:cNvPr id="3" name="Content Placeholder 2"/>
          <p:cNvSpPr>
            <a:spLocks noGrp="1"/>
          </p:cNvSpPr>
          <p:nvPr>
            <p:ph idx="1"/>
          </p:nvPr>
        </p:nvSpPr>
        <p:spPr>
          <a:xfrm>
            <a:off x="228600" y="1600200"/>
            <a:ext cx="8839200" cy="4800600"/>
          </a:xfrm>
        </p:spPr>
        <p:txBody>
          <a:bodyPr/>
          <a:lstStyle/>
          <a:p>
            <a:pPr marL="1427163" indent="-1427163">
              <a:buNone/>
              <a:tabLst>
                <a:tab pos="1427163" algn="l"/>
              </a:tabLst>
            </a:pPr>
            <a:r>
              <a:rPr lang="en-US" sz="1490" b="1" dirty="0">
                <a:latin typeface="Arial" panose="020B0604020202020204" pitchFamily="34" charset="0"/>
                <a:cs typeface="Arial" panose="020B0604020202020204" pitchFamily="34" charset="0"/>
              </a:rPr>
              <a:t>Observation</a:t>
            </a:r>
            <a:r>
              <a:rPr lang="en-US" sz="1490" dirty="0">
                <a:latin typeface="Arial" panose="020B0604020202020204" pitchFamily="34" charset="0"/>
                <a:cs typeface="Arial" panose="020B0604020202020204" pitchFamily="34" charset="0"/>
              </a:rPr>
              <a:t>:	An observation is either a suggested improvement that a program may incorporate at its own discretion or a noteworthy practice.  The suggestion is offered to help “fine tune” a program. No written response is required</a:t>
            </a:r>
            <a:endParaRPr lang="en-US" sz="1490" b="1" dirty="0">
              <a:latin typeface="Arial" panose="020B0604020202020204" pitchFamily="34" charset="0"/>
              <a:cs typeface="Arial" panose="020B0604020202020204" pitchFamily="34" charset="0"/>
            </a:endParaRPr>
          </a:p>
          <a:p>
            <a:pPr marL="1198563" indent="-1198563">
              <a:buNone/>
              <a:tabLst>
                <a:tab pos="1198563" algn="l"/>
              </a:tabLst>
            </a:pPr>
            <a:r>
              <a:rPr lang="en-US" sz="1490" b="1" dirty="0">
                <a:latin typeface="Arial" panose="020B0604020202020204" pitchFamily="34" charset="0"/>
                <a:cs typeface="Arial" panose="020B0604020202020204" pitchFamily="34" charset="0"/>
              </a:rPr>
              <a:t>Deficiency</a:t>
            </a:r>
            <a:r>
              <a:rPr lang="en-US" sz="1490" dirty="0">
                <a:latin typeface="Arial" panose="020B0604020202020204" pitchFamily="34" charset="0"/>
                <a:cs typeface="Arial" panose="020B0604020202020204" pitchFamily="34" charset="0"/>
              </a:rPr>
              <a:t>:	A deficiency finding has a </a:t>
            </a:r>
            <a:r>
              <a:rPr lang="en-US" sz="1490" u="sng" dirty="0">
                <a:latin typeface="Arial" panose="020B0604020202020204" pitchFamily="34" charset="0"/>
                <a:cs typeface="Arial" panose="020B0604020202020204" pitchFamily="34" charset="0"/>
              </a:rPr>
              <a:t>significant</a:t>
            </a:r>
            <a:r>
              <a:rPr lang="en-US" sz="1490" dirty="0">
                <a:latin typeface="Arial" panose="020B0604020202020204" pitchFamily="34" charset="0"/>
                <a:cs typeface="Arial" panose="020B0604020202020204" pitchFamily="34" charset="0"/>
              </a:rPr>
              <a:t>, </a:t>
            </a:r>
            <a:r>
              <a:rPr lang="en-US" sz="1490" u="sng" dirty="0">
                <a:latin typeface="Arial" panose="020B0604020202020204" pitchFamily="34" charset="0"/>
                <a:cs typeface="Arial" panose="020B0604020202020204" pitchFamily="34" charset="0"/>
              </a:rPr>
              <a:t>immediate</a:t>
            </a:r>
            <a:r>
              <a:rPr lang="en-US" sz="1490" dirty="0">
                <a:latin typeface="Arial" panose="020B0604020202020204" pitchFamily="34" charset="0"/>
                <a:cs typeface="Arial" panose="020B0604020202020204" pitchFamily="34" charset="0"/>
              </a:rPr>
              <a:t>, and </a:t>
            </a:r>
            <a:r>
              <a:rPr lang="en-US" sz="1490" u="sng" dirty="0">
                <a:latin typeface="Arial" panose="020B0604020202020204" pitchFamily="34" charset="0"/>
                <a:cs typeface="Arial" panose="020B0604020202020204" pitchFamily="34" charset="0"/>
              </a:rPr>
              <a:t>continuing adverse impact </a:t>
            </a:r>
            <a:r>
              <a:rPr lang="en-US" sz="1490" dirty="0">
                <a:latin typeface="Arial" panose="020B0604020202020204" pitchFamily="34" charset="0"/>
                <a:cs typeface="Arial" panose="020B0604020202020204" pitchFamily="34" charset="0"/>
              </a:rPr>
              <a:t>on the quality of the dosimetry or radiobioassay program  </a:t>
            </a:r>
            <a:endParaRPr lang="en-US" sz="1400" b="1" dirty="0">
              <a:solidFill>
                <a:srgbClr val="FF0000"/>
              </a:solidFill>
              <a:latin typeface="Arial" panose="020B0604020202020204" pitchFamily="34" charset="0"/>
              <a:cs typeface="Arial" panose="020B0604020202020204" pitchFamily="34" charset="0"/>
            </a:endParaRPr>
          </a:p>
          <a:p>
            <a:pPr marL="1198563" indent="-1198563">
              <a:buNone/>
              <a:tabLst>
                <a:tab pos="1198563" algn="l"/>
              </a:tabLst>
            </a:pPr>
            <a:r>
              <a:rPr lang="en-US" sz="1490" b="1" dirty="0">
                <a:latin typeface="Arial" panose="020B0604020202020204" pitchFamily="34" charset="0"/>
                <a:cs typeface="Arial" panose="020B0604020202020204" pitchFamily="34" charset="0"/>
              </a:rPr>
              <a:t>Concern</a:t>
            </a:r>
            <a:r>
              <a:rPr lang="en-US" sz="1490" dirty="0">
                <a:latin typeface="Arial" panose="020B0604020202020204" pitchFamily="34" charset="0"/>
                <a:cs typeface="Arial" panose="020B0604020202020204" pitchFamily="34" charset="0"/>
              </a:rPr>
              <a:t>:	A Concern is an element of a program that is considered marginal with respect to compliance with DOELAP criteria, but does not have a </a:t>
            </a:r>
            <a:r>
              <a:rPr lang="en-US" sz="1490" u="sng" dirty="0">
                <a:latin typeface="Arial" panose="020B0604020202020204" pitchFamily="34" charset="0"/>
                <a:cs typeface="Arial" panose="020B0604020202020204" pitchFamily="34" charset="0"/>
              </a:rPr>
              <a:t>significant</a:t>
            </a:r>
            <a:r>
              <a:rPr lang="en-US" sz="1490" dirty="0">
                <a:latin typeface="Arial" panose="020B0604020202020204" pitchFamily="34" charset="0"/>
                <a:cs typeface="Arial" panose="020B0604020202020204" pitchFamily="34" charset="0"/>
              </a:rPr>
              <a:t>, </a:t>
            </a:r>
            <a:r>
              <a:rPr lang="en-US" sz="1490" u="sng" dirty="0">
                <a:latin typeface="Arial" panose="020B0604020202020204" pitchFamily="34" charset="0"/>
                <a:cs typeface="Arial" panose="020B0604020202020204" pitchFamily="34" charset="0"/>
              </a:rPr>
              <a:t>immediate</a:t>
            </a:r>
            <a:r>
              <a:rPr lang="en-US" sz="1490" dirty="0">
                <a:latin typeface="Arial" panose="020B0604020202020204" pitchFamily="34" charset="0"/>
                <a:cs typeface="Arial" panose="020B0604020202020204" pitchFamily="34" charset="0"/>
              </a:rPr>
              <a:t>, and </a:t>
            </a:r>
            <a:r>
              <a:rPr lang="en-US" sz="1490" u="sng" dirty="0">
                <a:latin typeface="Arial" panose="020B0604020202020204" pitchFamily="34" charset="0"/>
                <a:cs typeface="Arial" panose="020B0604020202020204" pitchFamily="34" charset="0"/>
              </a:rPr>
              <a:t>continuing adverse impact </a:t>
            </a:r>
            <a:r>
              <a:rPr lang="en-US" sz="1490" dirty="0">
                <a:latin typeface="Arial" panose="020B0604020202020204" pitchFamily="34" charset="0"/>
                <a:cs typeface="Arial" panose="020B0604020202020204" pitchFamily="34" charset="0"/>
              </a:rPr>
              <a:t>on dosimetry program quality  </a:t>
            </a:r>
            <a:endParaRPr lang="en-US" sz="1400" dirty="0">
              <a:solidFill>
                <a:srgbClr val="FF0000"/>
              </a:solidFill>
              <a:latin typeface="Arial" panose="020B0604020202020204" pitchFamily="34" charset="0"/>
              <a:cs typeface="Arial" panose="020B0604020202020204" pitchFamily="34" charset="0"/>
            </a:endParaRPr>
          </a:p>
          <a:p>
            <a:pPr marL="0" indent="0">
              <a:buNone/>
              <a:tabLst>
                <a:tab pos="0" algn="l"/>
              </a:tabLst>
            </a:pPr>
            <a:r>
              <a:rPr lang="en-US" sz="1490" dirty="0">
                <a:latin typeface="Arial" panose="020B0604020202020204" pitchFamily="34" charset="0"/>
                <a:cs typeface="Arial" panose="020B0604020202020204" pitchFamily="34" charset="0"/>
              </a:rPr>
              <a:t>Complete all corrective actions within one year of the assessment close out meeting.  </a:t>
            </a:r>
            <a:r>
              <a:rPr lang="en-US" sz="1490" u="sng" dirty="0">
                <a:latin typeface="Arial" panose="020B0604020202020204" pitchFamily="34" charset="0"/>
                <a:cs typeface="Arial" panose="020B0604020202020204" pitchFamily="34" charset="0"/>
              </a:rPr>
              <a:t>For any corrective action lasting longer than one year, the program shall notify the STM and the appropriate DOE field element.  The program shall provide a written justification for why the corrective actions were not completed within one year. The STM may ask for additional documentation, such as a tentative schedule and estimated completion date</a:t>
            </a:r>
            <a:r>
              <a:rPr lang="en-US" sz="1490" dirty="0">
                <a:latin typeface="Arial" panose="020B0604020202020204" pitchFamily="34" charset="0"/>
                <a:cs typeface="Arial" panose="020B0604020202020204" pitchFamily="34" charset="0"/>
              </a:rPr>
              <a:t>  </a:t>
            </a:r>
            <a:endParaRPr lang="en-US" sz="1400" b="1" u="sng" dirty="0">
              <a:latin typeface="Arial" panose="020B0604020202020204" pitchFamily="34" charset="0"/>
              <a:cs typeface="Arial" panose="020B0604020202020204" pitchFamily="34" charset="0"/>
            </a:endParaRPr>
          </a:p>
          <a:p>
            <a:pPr marL="1198563" indent="-1198563">
              <a:buNone/>
              <a:tabLst>
                <a:tab pos="1198563" algn="l"/>
              </a:tabLst>
            </a:pPr>
            <a:endParaRPr lang="en-US" sz="1600" dirty="0">
              <a:latin typeface="Arial" panose="020B0604020202020204" pitchFamily="34" charset="0"/>
              <a:cs typeface="Arial" panose="020B0604020202020204" pitchFamily="34" charset="0"/>
            </a:endParaRPr>
          </a:p>
        </p:txBody>
      </p:sp>
      <p:sp>
        <p:nvSpPr>
          <p:cNvPr id="5" name="Footer Placeholder 4"/>
          <p:cNvSpPr>
            <a:spLocks noGrp="1"/>
          </p:cNvSpPr>
          <p:nvPr>
            <p:ph type="ftr" sz="quarter" idx="11"/>
          </p:nvPr>
        </p:nvSpPr>
        <p:spPr/>
        <p:txBody>
          <a:bodyPr/>
          <a:lstStyle/>
          <a:p>
            <a:r>
              <a:rPr lang="en-US" dirty="0"/>
              <a:t>DOELAP Assessor Training</a:t>
            </a:r>
          </a:p>
        </p:txBody>
      </p:sp>
    </p:spTree>
    <p:extLst>
      <p:ext uri="{BB962C8B-B14F-4D97-AF65-F5344CB8AC3E}">
        <p14:creationId xmlns:p14="http://schemas.microsoft.com/office/powerpoint/2010/main" val="34142296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Arial" panose="020B0604020202020204" pitchFamily="34" charset="0"/>
                <a:cs typeface="Arial" panose="020B0604020202020204" pitchFamily="34" charset="0"/>
              </a:rPr>
              <a:t>DOE-STD-1111-2018</a:t>
            </a:r>
            <a:br>
              <a:rPr lang="en-US" dirty="0">
                <a:latin typeface="Arial" panose="020B0604020202020204" pitchFamily="34" charset="0"/>
                <a:cs typeface="Arial" panose="020B0604020202020204" pitchFamily="34" charset="0"/>
              </a:rPr>
            </a:br>
            <a:r>
              <a:rPr lang="en-US" sz="2200" dirty="0">
                <a:latin typeface="Arial" panose="020B0604020202020204" pitchFamily="34" charset="0"/>
                <a:cs typeface="Arial" panose="020B0604020202020204" pitchFamily="34" charset="0"/>
              </a:rPr>
              <a:t>Corrective Action Plan (§4.5)</a:t>
            </a:r>
            <a:endParaRPr lang="en-US" sz="2200" dirty="0"/>
          </a:p>
        </p:txBody>
      </p:sp>
      <p:sp>
        <p:nvSpPr>
          <p:cNvPr id="3" name="Content Placeholder 2"/>
          <p:cNvSpPr>
            <a:spLocks noGrp="1"/>
          </p:cNvSpPr>
          <p:nvPr>
            <p:ph idx="1"/>
          </p:nvPr>
        </p:nvSpPr>
        <p:spPr>
          <a:xfrm>
            <a:off x="381000" y="1676400"/>
            <a:ext cx="8534400" cy="4724400"/>
          </a:xfrm>
        </p:spPr>
        <p:txBody>
          <a:bodyPr/>
          <a:lstStyle/>
          <a:p>
            <a:r>
              <a:rPr lang="en-US" dirty="0">
                <a:latin typeface="Arial" panose="020B0604020202020204" pitchFamily="34" charset="0"/>
                <a:cs typeface="Arial" panose="020B0604020202020204" pitchFamily="34" charset="0"/>
              </a:rPr>
              <a:t>Program shall submit a corrective action plan through the cognizant field element to the STM for approval</a:t>
            </a:r>
          </a:p>
          <a:p>
            <a:r>
              <a:rPr lang="en-US" dirty="0">
                <a:latin typeface="Arial" panose="020B0604020202020204" pitchFamily="34" charset="0"/>
                <a:cs typeface="Arial" panose="020B0604020202020204" pitchFamily="34" charset="0"/>
              </a:rPr>
              <a:t>Corrective action plan shall include the actions to be taken to address the concerns and deficiencies as well as the dates of completion of the actions</a:t>
            </a:r>
          </a:p>
          <a:p>
            <a:r>
              <a:rPr lang="en-US" dirty="0">
                <a:latin typeface="Arial" panose="020B0604020202020204" pitchFamily="34" charset="0"/>
                <a:cs typeface="Arial" panose="020B0604020202020204" pitchFamily="34" charset="0"/>
              </a:rPr>
              <a:t>Any subsequent modifications to the plan shall be approved by the STM and include evidence that the cognizant field element has been copied </a:t>
            </a:r>
            <a:endParaRPr lang="en-US" dirty="0"/>
          </a:p>
          <a:p>
            <a:pPr marL="346075" lvl="1" indent="0">
              <a:buNone/>
            </a:pPr>
            <a:endParaRPr lang="en-US" dirty="0"/>
          </a:p>
          <a:p>
            <a:pPr marL="346075" lvl="1" indent="0">
              <a:buNone/>
            </a:pPr>
            <a:endParaRPr lang="en-US" dirty="0"/>
          </a:p>
        </p:txBody>
      </p:sp>
      <p:sp>
        <p:nvSpPr>
          <p:cNvPr id="5" name="Footer Placeholder 4"/>
          <p:cNvSpPr>
            <a:spLocks noGrp="1"/>
          </p:cNvSpPr>
          <p:nvPr>
            <p:ph type="ftr" sz="quarter" idx="11"/>
          </p:nvPr>
        </p:nvSpPr>
        <p:spPr/>
        <p:txBody>
          <a:bodyPr/>
          <a:lstStyle/>
          <a:p>
            <a:r>
              <a:rPr lang="en-US" dirty="0"/>
              <a:t>DOELAP Assessor Training</a:t>
            </a:r>
          </a:p>
        </p:txBody>
      </p:sp>
    </p:spTree>
    <p:extLst>
      <p:ext uri="{BB962C8B-B14F-4D97-AF65-F5344CB8AC3E}">
        <p14:creationId xmlns:p14="http://schemas.microsoft.com/office/powerpoint/2010/main" val="206913076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Arial" panose="020B0604020202020204" pitchFamily="34" charset="0"/>
                <a:cs typeface="Arial" panose="020B0604020202020204" pitchFamily="34" charset="0"/>
              </a:rPr>
              <a:t>DOE-STD-1111-2018</a:t>
            </a:r>
            <a:br>
              <a:rPr lang="en-US" dirty="0">
                <a:latin typeface="Arial" panose="020B0604020202020204" pitchFamily="34" charset="0"/>
                <a:cs typeface="Arial" panose="020B0604020202020204" pitchFamily="34" charset="0"/>
              </a:rPr>
            </a:br>
            <a:r>
              <a:rPr lang="en-US" sz="2200" dirty="0">
                <a:latin typeface="Arial" panose="020B0604020202020204" pitchFamily="34" charset="0"/>
                <a:cs typeface="Arial" panose="020B0604020202020204" pitchFamily="34" charset="0"/>
              </a:rPr>
              <a:t>Monitoring Visits  (§4.6)</a:t>
            </a:r>
          </a:p>
        </p:txBody>
      </p:sp>
      <p:sp>
        <p:nvSpPr>
          <p:cNvPr id="3" name="Content Placeholder 2"/>
          <p:cNvSpPr>
            <a:spLocks noGrp="1"/>
          </p:cNvSpPr>
          <p:nvPr>
            <p:ph idx="1"/>
          </p:nvPr>
        </p:nvSpPr>
        <p:spPr>
          <a:xfrm>
            <a:off x="457200" y="1524000"/>
            <a:ext cx="8534400" cy="4876800"/>
          </a:xfrm>
        </p:spPr>
        <p:txBody>
          <a:bodyPr/>
          <a:lstStyle/>
          <a:p>
            <a:pPr>
              <a:tabLst>
                <a:tab pos="347663" algn="l"/>
              </a:tabLst>
            </a:pPr>
            <a:r>
              <a:rPr lang="en-US" dirty="0">
                <a:latin typeface="Arial" panose="020B0604020202020204" pitchFamily="34" charset="0"/>
                <a:cs typeface="Arial" panose="020B0604020202020204" pitchFamily="34" charset="0"/>
              </a:rPr>
              <a:t>May be done at any time during an accreditation period</a:t>
            </a:r>
          </a:p>
          <a:p>
            <a:pPr>
              <a:tabLst>
                <a:tab pos="347663" algn="l"/>
              </a:tabLst>
            </a:pPr>
            <a:r>
              <a:rPr lang="en-US" dirty="0">
                <a:latin typeface="Arial" panose="020B0604020202020204" pitchFamily="34" charset="0"/>
                <a:cs typeface="Arial" panose="020B0604020202020204" pitchFamily="34" charset="0"/>
              </a:rPr>
              <a:t>Verify reported changes to a facility or operation or to explore the reason(s) for poor performance during performance testing</a:t>
            </a:r>
          </a:p>
          <a:p>
            <a:pPr>
              <a:tabLst>
                <a:tab pos="347663" algn="l"/>
              </a:tabLst>
            </a:pPr>
            <a:r>
              <a:rPr lang="en-US" dirty="0">
                <a:latin typeface="Arial" panose="020B0604020202020204" pitchFamily="34" charset="0"/>
                <a:cs typeface="Arial" panose="020B0604020202020204" pitchFamily="34" charset="0"/>
              </a:rPr>
              <a:t>May be performed for the following reasons</a:t>
            </a:r>
          </a:p>
          <a:p>
            <a:pPr lvl="1">
              <a:tabLst>
                <a:tab pos="347663" algn="l"/>
              </a:tabLst>
            </a:pPr>
            <a:r>
              <a:rPr lang="en-US" dirty="0">
                <a:latin typeface="Arial" panose="020B0604020202020204" pitchFamily="34" charset="0"/>
                <a:cs typeface="Arial" panose="020B0604020202020204" pitchFamily="34" charset="0"/>
              </a:rPr>
              <a:t>As a follow up to previous on-site assessment</a:t>
            </a:r>
          </a:p>
          <a:p>
            <a:pPr lvl="1">
              <a:tabLst>
                <a:tab pos="347663" algn="l"/>
              </a:tabLst>
            </a:pPr>
            <a:r>
              <a:rPr lang="en-US" dirty="0">
                <a:latin typeface="Arial" panose="020B0604020202020204" pitchFamily="34" charset="0"/>
                <a:cs typeface="Arial" panose="020B0604020202020204" pitchFamily="34" charset="0"/>
              </a:rPr>
              <a:t>A continued evaluation of a newly accredited program</a:t>
            </a:r>
          </a:p>
          <a:p>
            <a:pPr lvl="1">
              <a:tabLst>
                <a:tab pos="347663" algn="l"/>
              </a:tabLst>
            </a:pPr>
            <a:r>
              <a:rPr lang="en-US" dirty="0">
                <a:latin typeface="Arial" panose="020B0604020202020204" pitchFamily="34" charset="0"/>
                <a:cs typeface="Arial" panose="020B0604020202020204" pitchFamily="34" charset="0"/>
              </a:rPr>
              <a:t>A follow-up of a poor performance testing session</a:t>
            </a:r>
          </a:p>
          <a:p>
            <a:pPr lvl="1">
              <a:tabLst>
                <a:tab pos="347663" algn="l"/>
              </a:tabLst>
            </a:pPr>
            <a:r>
              <a:rPr lang="en-US" dirty="0">
                <a:latin typeface="Arial" panose="020B0604020202020204" pitchFamily="34" charset="0"/>
                <a:cs typeface="Arial" panose="020B0604020202020204" pitchFamily="34" charset="0"/>
              </a:rPr>
              <a:t>To evaluate recent programmatic changes that could significantly impact the quality of a program</a:t>
            </a:r>
          </a:p>
          <a:p>
            <a:pPr lvl="1">
              <a:tabLst>
                <a:tab pos="347663" algn="l"/>
              </a:tabLst>
            </a:pPr>
            <a:r>
              <a:rPr lang="en-US" dirty="0">
                <a:latin typeface="Arial" panose="020B0604020202020204" pitchFamily="34" charset="0"/>
                <a:cs typeface="Arial" panose="020B0604020202020204" pitchFamily="34" charset="0"/>
              </a:rPr>
              <a:t>To follow up on a technical equivalence request, or</a:t>
            </a:r>
          </a:p>
          <a:p>
            <a:pPr lvl="1">
              <a:tabLst>
                <a:tab pos="347663" algn="l"/>
              </a:tabLst>
            </a:pPr>
            <a:r>
              <a:rPr lang="en-US" dirty="0">
                <a:latin typeface="Arial" panose="020B0604020202020204" pitchFamily="34" charset="0"/>
                <a:cs typeface="Arial" panose="020B0604020202020204" pitchFamily="34" charset="0"/>
              </a:rPr>
              <a:t>At the request of the DOE field element.</a:t>
            </a:r>
          </a:p>
        </p:txBody>
      </p:sp>
      <p:sp>
        <p:nvSpPr>
          <p:cNvPr id="5" name="Footer Placeholder 4"/>
          <p:cNvSpPr>
            <a:spLocks noGrp="1"/>
          </p:cNvSpPr>
          <p:nvPr>
            <p:ph type="ftr" sz="quarter" idx="11"/>
          </p:nvPr>
        </p:nvSpPr>
        <p:spPr/>
        <p:txBody>
          <a:bodyPr/>
          <a:lstStyle/>
          <a:p>
            <a:r>
              <a:rPr lang="en-US" dirty="0"/>
              <a:t>DOELAP Assessor Training</a:t>
            </a:r>
          </a:p>
        </p:txBody>
      </p:sp>
    </p:spTree>
    <p:extLst>
      <p:ext uri="{BB962C8B-B14F-4D97-AF65-F5344CB8AC3E}">
        <p14:creationId xmlns:p14="http://schemas.microsoft.com/office/powerpoint/2010/main" val="136066982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Arial" panose="020B0604020202020204" pitchFamily="34" charset="0"/>
                <a:cs typeface="Arial" panose="020B0604020202020204" pitchFamily="34" charset="0"/>
              </a:rPr>
              <a:t>DOE-STD-1111-2018</a:t>
            </a:r>
            <a:br>
              <a:rPr lang="en-US" dirty="0">
                <a:latin typeface="Arial" panose="020B0604020202020204" pitchFamily="34" charset="0"/>
                <a:cs typeface="Arial" panose="020B0604020202020204" pitchFamily="34" charset="0"/>
              </a:rPr>
            </a:br>
            <a:r>
              <a:rPr lang="en-US" sz="2200" dirty="0">
                <a:latin typeface="Arial" panose="020B0604020202020204" pitchFamily="34" charset="0"/>
                <a:cs typeface="Arial" panose="020B0604020202020204" pitchFamily="34" charset="0"/>
              </a:rPr>
              <a:t>Partial Accreditation (§5.3)</a:t>
            </a:r>
          </a:p>
        </p:txBody>
      </p:sp>
      <p:sp>
        <p:nvSpPr>
          <p:cNvPr id="3" name="Content Placeholder 2"/>
          <p:cNvSpPr>
            <a:spLocks noGrp="1"/>
          </p:cNvSpPr>
          <p:nvPr>
            <p:ph idx="1"/>
          </p:nvPr>
        </p:nvSpPr>
        <p:spPr>
          <a:xfrm>
            <a:off x="457200" y="1524000"/>
            <a:ext cx="8534400" cy="4876800"/>
          </a:xfrm>
        </p:spPr>
        <p:txBody>
          <a:bodyPr/>
          <a:lstStyle/>
          <a:p>
            <a:pPr>
              <a:tabLst>
                <a:tab pos="457200" algn="l"/>
              </a:tabLst>
            </a:pPr>
            <a:r>
              <a:rPr lang="en-US" dirty="0">
                <a:latin typeface="Arial" panose="020B0604020202020204" pitchFamily="34" charset="0"/>
                <a:cs typeface="Arial" panose="020B0604020202020204" pitchFamily="34" charset="0"/>
              </a:rPr>
              <a:t>The Administrator may approve partial accreditation for satisfactory performance in one or more of the testing category subsets identified in the application</a:t>
            </a:r>
          </a:p>
          <a:p>
            <a:pPr>
              <a:tabLst>
                <a:tab pos="457200" algn="l"/>
              </a:tabLst>
            </a:pPr>
            <a:r>
              <a:rPr lang="en-US" dirty="0">
                <a:latin typeface="Arial" panose="020B0604020202020204" pitchFamily="34" charset="0"/>
                <a:cs typeface="Arial" panose="020B0604020202020204" pitchFamily="34" charset="0"/>
              </a:rPr>
              <a:t>If a system did not meet the DOELAP performance testing criteria for a particular accreditation category subset, a retest for the failed measurement is scheduled for the next test session</a:t>
            </a:r>
          </a:p>
          <a:p>
            <a:pPr>
              <a:tabLst>
                <a:tab pos="457200" algn="l"/>
              </a:tabLst>
            </a:pPr>
            <a:r>
              <a:rPr lang="en-US" dirty="0">
                <a:latin typeface="Arial" panose="020B0604020202020204" pitchFamily="34" charset="0"/>
                <a:cs typeface="Arial" panose="020B0604020202020204" pitchFamily="34" charset="0"/>
              </a:rPr>
              <a:t>The accreditation process may continue for other requested categories in which the performance testing criteria were met</a:t>
            </a:r>
            <a:endParaRPr lang="en-US" sz="1600" dirty="0">
              <a:latin typeface="Arial" panose="020B0604020202020204" pitchFamily="34" charset="0"/>
              <a:cs typeface="Arial" panose="020B0604020202020204" pitchFamily="34" charset="0"/>
            </a:endParaRPr>
          </a:p>
        </p:txBody>
      </p:sp>
      <p:sp>
        <p:nvSpPr>
          <p:cNvPr id="5" name="Footer Placeholder 4"/>
          <p:cNvSpPr>
            <a:spLocks noGrp="1"/>
          </p:cNvSpPr>
          <p:nvPr>
            <p:ph type="ftr" sz="quarter" idx="11"/>
          </p:nvPr>
        </p:nvSpPr>
        <p:spPr/>
        <p:txBody>
          <a:bodyPr/>
          <a:lstStyle/>
          <a:p>
            <a:r>
              <a:rPr lang="en-US" dirty="0"/>
              <a:t>DOELAP Assessor Training</a:t>
            </a:r>
          </a:p>
        </p:txBody>
      </p:sp>
    </p:spTree>
    <p:extLst>
      <p:ext uri="{BB962C8B-B14F-4D97-AF65-F5344CB8AC3E}">
        <p14:creationId xmlns:p14="http://schemas.microsoft.com/office/powerpoint/2010/main" val="31393022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Arial" panose="020B0604020202020204" pitchFamily="34" charset="0"/>
                <a:cs typeface="Arial" panose="020B0604020202020204" pitchFamily="34" charset="0"/>
              </a:rPr>
              <a:t>DOE-STD-1111-2018</a:t>
            </a:r>
            <a:br>
              <a:rPr lang="en-US" dirty="0">
                <a:latin typeface="Arial" panose="020B0604020202020204" pitchFamily="34" charset="0"/>
                <a:cs typeface="Arial" panose="020B0604020202020204" pitchFamily="34" charset="0"/>
              </a:rPr>
            </a:br>
            <a:r>
              <a:rPr lang="en-US" sz="2200" dirty="0">
                <a:latin typeface="Arial" panose="020B0604020202020204" pitchFamily="34" charset="0"/>
                <a:cs typeface="Arial" panose="020B0604020202020204" pitchFamily="34" charset="0"/>
              </a:rPr>
              <a:t>Modifications to Accredited Program (§5.4)</a:t>
            </a:r>
          </a:p>
        </p:txBody>
      </p:sp>
      <p:sp>
        <p:nvSpPr>
          <p:cNvPr id="3" name="Content Placeholder 2"/>
          <p:cNvSpPr>
            <a:spLocks noGrp="1"/>
          </p:cNvSpPr>
          <p:nvPr>
            <p:ph idx="1"/>
          </p:nvPr>
        </p:nvSpPr>
        <p:spPr>
          <a:xfrm>
            <a:off x="457200" y="1524000"/>
            <a:ext cx="8534400" cy="4876800"/>
          </a:xfrm>
        </p:spPr>
        <p:txBody>
          <a:bodyPr/>
          <a:lstStyle/>
          <a:p>
            <a:pPr>
              <a:tabLst>
                <a:tab pos="457200" algn="l"/>
              </a:tabLst>
            </a:pPr>
            <a:r>
              <a:rPr lang="en-US" dirty="0">
                <a:latin typeface="Arial" panose="020B0604020202020204" pitchFamily="34" charset="0"/>
                <a:cs typeface="Arial" panose="020B0604020202020204" pitchFamily="34" charset="0"/>
              </a:rPr>
              <a:t>STM shall be notified whenever changes are made to key personnel, processes, procedures, equipment, facilities, software, or other systems that were listed in the application for accreditation</a:t>
            </a:r>
            <a:endParaRPr lang="en-US" sz="1600" dirty="0">
              <a:latin typeface="Arial" panose="020B0604020202020204" pitchFamily="34" charset="0"/>
              <a:cs typeface="Arial" panose="020B0604020202020204" pitchFamily="34" charset="0"/>
            </a:endParaRPr>
          </a:p>
          <a:p>
            <a:pPr>
              <a:tabLst>
                <a:tab pos="457200" algn="l"/>
              </a:tabLst>
            </a:pPr>
            <a:r>
              <a:rPr lang="en-US" dirty="0">
                <a:latin typeface="Arial" panose="020B0604020202020204" pitchFamily="34" charset="0"/>
                <a:cs typeface="Arial" panose="020B0604020202020204" pitchFamily="34" charset="0"/>
              </a:rPr>
              <a:t>Routine maintenance, where the processes and quality control is formally documented in the program’s quality assurance manual or supporting documentation, is not considered a program modification </a:t>
            </a:r>
          </a:p>
        </p:txBody>
      </p:sp>
      <p:sp>
        <p:nvSpPr>
          <p:cNvPr id="5" name="Footer Placeholder 4"/>
          <p:cNvSpPr>
            <a:spLocks noGrp="1"/>
          </p:cNvSpPr>
          <p:nvPr>
            <p:ph type="ftr" sz="quarter" idx="11"/>
          </p:nvPr>
        </p:nvSpPr>
        <p:spPr/>
        <p:txBody>
          <a:bodyPr/>
          <a:lstStyle/>
          <a:p>
            <a:r>
              <a:rPr lang="en-US" dirty="0"/>
              <a:t>DOELAP Assessor Training</a:t>
            </a:r>
          </a:p>
        </p:txBody>
      </p:sp>
    </p:spTree>
    <p:extLst>
      <p:ext uri="{BB962C8B-B14F-4D97-AF65-F5344CB8AC3E}">
        <p14:creationId xmlns:p14="http://schemas.microsoft.com/office/powerpoint/2010/main" val="3635408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Arial" panose="020B0604020202020204" pitchFamily="34" charset="0"/>
                <a:cs typeface="Arial" panose="020B0604020202020204" pitchFamily="34" charset="0"/>
              </a:rPr>
              <a:t>DOE-STD-1111-2018</a:t>
            </a:r>
            <a:endParaRPr lang="en-US" dirty="0"/>
          </a:p>
        </p:txBody>
      </p:sp>
      <p:sp>
        <p:nvSpPr>
          <p:cNvPr id="3" name="Content Placeholder 2"/>
          <p:cNvSpPr>
            <a:spLocks noGrp="1"/>
          </p:cNvSpPr>
          <p:nvPr>
            <p:ph idx="1"/>
          </p:nvPr>
        </p:nvSpPr>
        <p:spPr>
          <a:xfrm>
            <a:off x="457200" y="1600200"/>
            <a:ext cx="8229600" cy="4800600"/>
          </a:xfrm>
        </p:spPr>
        <p:txBody>
          <a:bodyPr/>
          <a:lstStyle/>
          <a:p>
            <a:r>
              <a:rPr lang="en-US" dirty="0">
                <a:latin typeface="Arial" panose="020B0604020202020204" pitchFamily="34" charset="0"/>
                <a:cs typeface="Arial" panose="020B0604020202020204" pitchFamily="34" charset="0"/>
              </a:rPr>
              <a:t>Program Administration</a:t>
            </a:r>
          </a:p>
          <a:p>
            <a:r>
              <a:rPr lang="en-US" dirty="0">
                <a:latin typeface="Arial" panose="020B0604020202020204" pitchFamily="34" charset="0"/>
                <a:cs typeface="Arial" panose="020B0604020202020204" pitchFamily="34" charset="0"/>
              </a:rPr>
              <a:t>Accreditation Process</a:t>
            </a:r>
          </a:p>
          <a:p>
            <a:r>
              <a:rPr lang="en-US" dirty="0">
                <a:latin typeface="Arial" panose="020B0604020202020204" pitchFamily="34" charset="0"/>
                <a:cs typeface="Arial" panose="020B0604020202020204" pitchFamily="34" charset="0"/>
              </a:rPr>
              <a:t>Specific performance testing and site assessment criteria</a:t>
            </a:r>
          </a:p>
          <a:p>
            <a:pPr lvl="1"/>
            <a:r>
              <a:rPr lang="en-US" dirty="0">
                <a:latin typeface="Arial" panose="020B0604020202020204" pitchFamily="34" charset="0"/>
                <a:cs typeface="Arial" panose="020B0604020202020204" pitchFamily="34" charset="0"/>
              </a:rPr>
              <a:t>DOE-STD-1095 </a:t>
            </a:r>
            <a:r>
              <a:rPr lang="en-US" i="1" dirty="0">
                <a:latin typeface="Arial" panose="020B0604020202020204" pitchFamily="34" charset="0"/>
                <a:cs typeface="Arial" panose="020B0604020202020204" pitchFamily="34" charset="0"/>
              </a:rPr>
              <a:t>Department of Energy Laboratory Accreditation Program for Personnel Dosimetry Systems</a:t>
            </a:r>
            <a:endParaRPr lang="en-US" i="1" dirty="0"/>
          </a:p>
          <a:p>
            <a:pPr marL="349250" indent="-342900"/>
            <a:r>
              <a:rPr lang="en-US" dirty="0"/>
              <a:t>Applies to DOE Headquarters, field elements, and contractors working to the requirements of 10 CFR 835 </a:t>
            </a:r>
            <a:r>
              <a:rPr lang="en-US" dirty="0">
                <a:latin typeface="Arial" panose="020B0604020202020204" pitchFamily="34" charset="0"/>
                <a:cs typeface="Arial" panose="020B0604020202020204" pitchFamily="34" charset="0"/>
              </a:rPr>
              <a:t>(DOE-STD-1111-2018, DOE-STD-1095-2018)</a:t>
            </a:r>
            <a:endParaRPr lang="en-US" sz="1600" dirty="0">
              <a:solidFill>
                <a:srgbClr val="FF0000"/>
              </a:solidFill>
            </a:endParaRPr>
          </a:p>
          <a:p>
            <a:pPr marL="349250" indent="-342900"/>
            <a:r>
              <a:rPr lang="en-US" dirty="0"/>
              <a:t>Administered by the Office of Worker Safety and Health Policy (EHSS-11)</a:t>
            </a:r>
          </a:p>
          <a:p>
            <a:pPr marL="346075" lvl="1" indent="0">
              <a:buNone/>
            </a:pPr>
            <a:endParaRPr lang="en-US" dirty="0"/>
          </a:p>
          <a:p>
            <a:pPr marL="346075" lvl="1" indent="0">
              <a:buNone/>
            </a:pPr>
            <a:endParaRPr lang="en-US" dirty="0"/>
          </a:p>
          <a:p>
            <a:pPr marL="346075" lvl="1" indent="0">
              <a:buNone/>
            </a:pPr>
            <a:endParaRPr lang="en-US" dirty="0"/>
          </a:p>
          <a:p>
            <a:pPr marL="346075" lvl="1" indent="0">
              <a:buNone/>
            </a:pPr>
            <a:endParaRPr lang="en-US" dirty="0"/>
          </a:p>
        </p:txBody>
      </p:sp>
      <p:sp>
        <p:nvSpPr>
          <p:cNvPr id="5" name="Footer Placeholder 4"/>
          <p:cNvSpPr>
            <a:spLocks noGrp="1"/>
          </p:cNvSpPr>
          <p:nvPr>
            <p:ph type="ftr" sz="quarter" idx="11"/>
          </p:nvPr>
        </p:nvSpPr>
        <p:spPr/>
        <p:txBody>
          <a:bodyPr/>
          <a:lstStyle/>
          <a:p>
            <a:r>
              <a:rPr lang="en-US"/>
              <a:t>DOELAP Assessor Training</a:t>
            </a:r>
            <a:endParaRPr lang="en-US" dirty="0"/>
          </a:p>
        </p:txBody>
      </p:sp>
    </p:spTree>
    <p:extLst>
      <p:ext uri="{BB962C8B-B14F-4D97-AF65-F5344CB8AC3E}">
        <p14:creationId xmlns:p14="http://schemas.microsoft.com/office/powerpoint/2010/main" val="384352211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Arial" panose="020B0604020202020204" pitchFamily="34" charset="0"/>
                <a:cs typeface="Arial" panose="020B0604020202020204" pitchFamily="34" charset="0"/>
              </a:rPr>
              <a:t>DOE-STD-1111-2018</a:t>
            </a:r>
            <a:br>
              <a:rPr lang="en-US" dirty="0">
                <a:latin typeface="Arial" panose="020B0604020202020204" pitchFamily="34" charset="0"/>
                <a:cs typeface="Arial" panose="020B0604020202020204" pitchFamily="34" charset="0"/>
              </a:rPr>
            </a:br>
            <a:r>
              <a:rPr lang="en-US" sz="2200" dirty="0">
                <a:latin typeface="Arial" panose="020B0604020202020204" pitchFamily="34" charset="0"/>
                <a:cs typeface="Arial" panose="020B0604020202020204" pitchFamily="34" charset="0"/>
              </a:rPr>
              <a:t>Notification to the STM (§5.4.1)</a:t>
            </a:r>
          </a:p>
        </p:txBody>
      </p:sp>
      <p:sp>
        <p:nvSpPr>
          <p:cNvPr id="3" name="Content Placeholder 2"/>
          <p:cNvSpPr>
            <a:spLocks noGrp="1"/>
          </p:cNvSpPr>
          <p:nvPr>
            <p:ph idx="1"/>
          </p:nvPr>
        </p:nvSpPr>
        <p:spPr>
          <a:xfrm>
            <a:off x="457200" y="1600200"/>
            <a:ext cx="8534400" cy="4800600"/>
          </a:xfrm>
        </p:spPr>
        <p:txBody>
          <a:bodyPr/>
          <a:lstStyle/>
          <a:p>
            <a:pPr>
              <a:tabLst>
                <a:tab pos="347663" algn="l"/>
              </a:tabLst>
            </a:pPr>
            <a:r>
              <a:rPr lang="en-US" sz="1600" dirty="0">
                <a:latin typeface="Arial" panose="020B0604020202020204" pitchFamily="34" charset="0"/>
                <a:cs typeface="Arial" panose="020B0604020202020204" pitchFamily="34" charset="0"/>
              </a:rPr>
              <a:t>Modifications, deletions, or additions to systems, processes, or equipment that were </a:t>
            </a:r>
            <a:r>
              <a:rPr lang="en-US" sz="1600" u="sng" dirty="0">
                <a:latin typeface="Arial" panose="020B0604020202020204" pitchFamily="34" charset="0"/>
                <a:cs typeface="Arial" panose="020B0604020202020204" pitchFamily="34" charset="0"/>
              </a:rPr>
              <a:t>identified in the application</a:t>
            </a:r>
            <a:r>
              <a:rPr lang="en-US" sz="1600" dirty="0">
                <a:latin typeface="Arial" panose="020B0604020202020204" pitchFamily="34" charset="0"/>
                <a:cs typeface="Arial" panose="020B0604020202020204" pitchFamily="34" charset="0"/>
              </a:rPr>
              <a:t>; that were </a:t>
            </a:r>
            <a:r>
              <a:rPr lang="en-US" sz="1600" u="sng" dirty="0">
                <a:latin typeface="Arial" panose="020B0604020202020204" pitchFamily="34" charset="0"/>
                <a:cs typeface="Arial" panose="020B0604020202020204" pitchFamily="34" charset="0"/>
              </a:rPr>
              <a:t>reviewed during the onsite assessment</a:t>
            </a:r>
            <a:r>
              <a:rPr lang="en-US" sz="1600" dirty="0">
                <a:latin typeface="Arial" panose="020B0604020202020204" pitchFamily="34" charset="0"/>
                <a:cs typeface="Arial" panose="020B0604020202020204" pitchFamily="34" charset="0"/>
              </a:rPr>
              <a:t>; that are </a:t>
            </a:r>
            <a:r>
              <a:rPr lang="en-US" sz="1600" u="sng" dirty="0">
                <a:latin typeface="Arial" panose="020B0604020202020204" pitchFamily="34" charset="0"/>
                <a:cs typeface="Arial" panose="020B0604020202020204" pitchFamily="34" charset="0"/>
              </a:rPr>
              <a:t>outside the scope of the accredited configuration control system</a:t>
            </a:r>
            <a:r>
              <a:rPr lang="en-US" sz="1600" dirty="0">
                <a:latin typeface="Arial" panose="020B0604020202020204" pitchFamily="34" charset="0"/>
                <a:cs typeface="Arial" panose="020B0604020202020204" pitchFamily="34" charset="0"/>
              </a:rPr>
              <a:t>; or that </a:t>
            </a:r>
            <a:r>
              <a:rPr lang="en-US" sz="1600" u="sng" dirty="0">
                <a:latin typeface="Arial" panose="020B0604020202020204" pitchFamily="34" charset="0"/>
                <a:cs typeface="Arial" panose="020B0604020202020204" pitchFamily="34" charset="0"/>
              </a:rPr>
              <a:t>may indirectly impact the program’s ability </a:t>
            </a:r>
            <a:r>
              <a:rPr lang="en-US" sz="1600" dirty="0">
                <a:latin typeface="Arial" panose="020B0604020202020204" pitchFamily="34" charset="0"/>
                <a:cs typeface="Arial" panose="020B0604020202020204" pitchFamily="34" charset="0"/>
              </a:rPr>
              <a:t>to accurately perform, record, and report external dosimetry and radiobioassay results shall be reported to the STM within 45 days prior to the change, if feasible.  Examples of changes that require notification include:</a:t>
            </a:r>
            <a:endParaRPr lang="en-US" sz="1500" dirty="0">
              <a:solidFill>
                <a:srgbClr val="FF0000"/>
              </a:solidFill>
              <a:latin typeface="Arial" panose="020B0604020202020204" pitchFamily="34" charset="0"/>
              <a:cs typeface="Arial" panose="020B0604020202020204" pitchFamily="34" charset="0"/>
            </a:endParaRPr>
          </a:p>
          <a:p>
            <a:pPr marL="685800" lvl="1" indent="-228600">
              <a:tabLst>
                <a:tab pos="347663" algn="l"/>
              </a:tabLst>
            </a:pPr>
            <a:r>
              <a:rPr lang="en-US" sz="1500" dirty="0">
                <a:latin typeface="Arial" panose="020B0604020202020204" pitchFamily="34" charset="0"/>
                <a:cs typeface="Arial" panose="020B0604020202020204" pitchFamily="34" charset="0"/>
              </a:rPr>
              <a:t>Changes to the laboratory’s management system</a:t>
            </a:r>
          </a:p>
          <a:p>
            <a:pPr marL="685800" lvl="1" indent="-228600">
              <a:tabLst>
                <a:tab pos="347663" algn="l"/>
              </a:tabLst>
            </a:pPr>
            <a:r>
              <a:rPr lang="en-US" sz="1500" dirty="0">
                <a:latin typeface="Arial" panose="020B0604020202020204" pitchFamily="34" charset="0"/>
                <a:cs typeface="Arial" panose="020B0604020202020204" pitchFamily="34" charset="0"/>
              </a:rPr>
              <a:t>Significant facility changes</a:t>
            </a:r>
          </a:p>
          <a:p>
            <a:pPr marL="685800" lvl="1" indent="-228600">
              <a:tabLst>
                <a:tab pos="347663" algn="l"/>
              </a:tabLst>
            </a:pPr>
            <a:r>
              <a:rPr lang="en-US" sz="1500" dirty="0">
                <a:latin typeface="Arial" panose="020B0604020202020204" pitchFamily="34" charset="0"/>
                <a:cs typeface="Arial" panose="020B0604020202020204" pitchFamily="34" charset="0"/>
              </a:rPr>
              <a:t>Changes in key senior staff or organization structure</a:t>
            </a:r>
          </a:p>
          <a:p>
            <a:pPr marL="685800" lvl="1" indent="-228600">
              <a:tabLst>
                <a:tab pos="347663" algn="l"/>
              </a:tabLst>
            </a:pPr>
            <a:r>
              <a:rPr lang="en-US" sz="1500" dirty="0">
                <a:latin typeface="Arial" panose="020B0604020202020204" pitchFamily="34" charset="0"/>
                <a:cs typeface="Arial" panose="020B0604020202020204" pitchFamily="34" charset="0"/>
              </a:rPr>
              <a:t>Significant change to primary policies</a:t>
            </a:r>
          </a:p>
          <a:p>
            <a:pPr marL="685800" lvl="1" indent="-228600">
              <a:tabLst>
                <a:tab pos="347663" algn="l"/>
              </a:tabLst>
            </a:pPr>
            <a:r>
              <a:rPr lang="en-US" sz="1500" dirty="0">
                <a:latin typeface="Arial" panose="020B0604020202020204" pitchFamily="34" charset="0"/>
                <a:cs typeface="Arial" panose="020B0604020202020204" pitchFamily="34" charset="0"/>
              </a:rPr>
              <a:t>Significant changes to resources</a:t>
            </a:r>
          </a:p>
          <a:p>
            <a:pPr>
              <a:tabLst>
                <a:tab pos="457200" algn="l"/>
              </a:tabLst>
            </a:pPr>
            <a:r>
              <a:rPr lang="en-US" sz="1600" dirty="0">
                <a:latin typeface="Arial" panose="020B0604020202020204" pitchFamily="34" charset="0"/>
                <a:cs typeface="Arial" panose="020B0604020202020204" pitchFamily="34" charset="0"/>
              </a:rPr>
              <a:t>Notification of modifications may be made via email or by official letter correspondence to the STM, with a copy to the cognizant field element.  The STM may require the program to provide additional information in order to evaluate the status of the accreditation with respect to the modification or a demonstration of technical equivalence t ensure that the modifications meet DOELAP requirements.</a:t>
            </a:r>
          </a:p>
        </p:txBody>
      </p:sp>
      <p:sp>
        <p:nvSpPr>
          <p:cNvPr id="5" name="Footer Placeholder 4"/>
          <p:cNvSpPr>
            <a:spLocks noGrp="1"/>
          </p:cNvSpPr>
          <p:nvPr>
            <p:ph type="ftr" sz="quarter" idx="11"/>
          </p:nvPr>
        </p:nvSpPr>
        <p:spPr/>
        <p:txBody>
          <a:bodyPr/>
          <a:lstStyle/>
          <a:p>
            <a:r>
              <a:rPr lang="en-US" dirty="0"/>
              <a:t>DOELAP Assessor Training</a:t>
            </a:r>
          </a:p>
        </p:txBody>
      </p:sp>
    </p:spTree>
    <p:extLst>
      <p:ext uri="{BB962C8B-B14F-4D97-AF65-F5344CB8AC3E}">
        <p14:creationId xmlns:p14="http://schemas.microsoft.com/office/powerpoint/2010/main" val="155954347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Arial" panose="020B0604020202020204" pitchFamily="34" charset="0"/>
                <a:cs typeface="Arial" panose="020B0604020202020204" pitchFamily="34" charset="0"/>
              </a:rPr>
              <a:t>DOE-STD-1111-2018</a:t>
            </a:r>
            <a:br>
              <a:rPr lang="en-US" dirty="0">
                <a:latin typeface="Arial" panose="020B0604020202020204" pitchFamily="34" charset="0"/>
                <a:cs typeface="Arial" panose="020B0604020202020204" pitchFamily="34" charset="0"/>
              </a:rPr>
            </a:br>
            <a:r>
              <a:rPr lang="en-US" sz="2200" dirty="0">
                <a:latin typeface="Arial" panose="020B0604020202020204" pitchFamily="34" charset="0"/>
                <a:cs typeface="Arial" panose="020B0604020202020204" pitchFamily="34" charset="0"/>
              </a:rPr>
              <a:t>Technical Equivalence (§5.4.2)</a:t>
            </a:r>
          </a:p>
        </p:txBody>
      </p:sp>
      <p:sp>
        <p:nvSpPr>
          <p:cNvPr id="3" name="Content Placeholder 2"/>
          <p:cNvSpPr>
            <a:spLocks noGrp="1"/>
          </p:cNvSpPr>
          <p:nvPr>
            <p:ph idx="1"/>
          </p:nvPr>
        </p:nvSpPr>
        <p:spPr>
          <a:xfrm>
            <a:off x="228600" y="1524000"/>
            <a:ext cx="8763000" cy="4876800"/>
          </a:xfrm>
        </p:spPr>
        <p:txBody>
          <a:bodyPr/>
          <a:lstStyle/>
          <a:p>
            <a:pPr>
              <a:tabLst>
                <a:tab pos="457200" algn="l"/>
              </a:tabLst>
            </a:pPr>
            <a:r>
              <a:rPr lang="en-US" sz="1700" dirty="0">
                <a:latin typeface="Arial" panose="020B0604020202020204" pitchFamily="34" charset="0"/>
                <a:cs typeface="Arial" panose="020B0604020202020204" pitchFamily="34" charset="0"/>
              </a:rPr>
              <a:t>Modifications to processes, equipment or facilities that are </a:t>
            </a:r>
            <a:r>
              <a:rPr lang="en-US" sz="1700" u="sng" dirty="0">
                <a:latin typeface="Arial" panose="020B0604020202020204" pitchFamily="34" charset="0"/>
                <a:cs typeface="Arial" panose="020B0604020202020204" pitchFamily="34" charset="0"/>
              </a:rPr>
              <a:t>significantly different </a:t>
            </a:r>
            <a:r>
              <a:rPr lang="en-US" sz="1700" dirty="0">
                <a:latin typeface="Arial" panose="020B0604020202020204" pitchFamily="34" charset="0"/>
                <a:cs typeface="Arial" panose="020B0604020202020204" pitchFamily="34" charset="0"/>
              </a:rPr>
              <a:t>from the DOELAP accredited configuration and that </a:t>
            </a:r>
            <a:r>
              <a:rPr lang="en-US" sz="1700" u="sng" dirty="0">
                <a:latin typeface="Arial" panose="020B0604020202020204" pitchFamily="34" charset="0"/>
                <a:cs typeface="Arial" panose="020B0604020202020204" pitchFamily="34" charset="0"/>
              </a:rPr>
              <a:t>directly impacts </a:t>
            </a:r>
            <a:r>
              <a:rPr lang="en-US" sz="1700" dirty="0">
                <a:latin typeface="Arial" panose="020B0604020202020204" pitchFamily="34" charset="0"/>
                <a:cs typeface="Arial" panose="020B0604020202020204" pitchFamily="34" charset="0"/>
              </a:rPr>
              <a:t>the program’s ability to accurately perform, record, and report dosimeter and radiobioassay results will require a demonstration of technical equivalence showing the modification meets or exceeds the program’s capabilities and commitments as stated in the DOELAP application or Quality Assurance Program documentation. Demonstrations of technical equivalence shall be reported in writing to the STM 45 days prior to the proposed implementation date, if feasible. Examples of modifications that require technical equivalence include: </a:t>
            </a:r>
            <a:endParaRPr lang="en-US" sz="1500" dirty="0">
              <a:solidFill>
                <a:srgbClr val="FF0000"/>
              </a:solidFill>
              <a:latin typeface="Arial" panose="020B0604020202020204" pitchFamily="34" charset="0"/>
              <a:cs typeface="Arial" panose="020B0604020202020204" pitchFamily="34" charset="0"/>
            </a:endParaRPr>
          </a:p>
          <a:p>
            <a:pPr marL="685800" lvl="1" indent="-228600">
              <a:tabLst>
                <a:tab pos="347663" algn="l"/>
              </a:tabLst>
            </a:pPr>
            <a:r>
              <a:rPr lang="en-US" sz="1600" dirty="0">
                <a:latin typeface="Arial" panose="020B0604020202020204" pitchFamily="34" charset="0"/>
                <a:cs typeface="Arial" panose="020B0604020202020204" pitchFamily="34" charset="0"/>
              </a:rPr>
              <a:t>Replacement of a major equipment component</a:t>
            </a:r>
          </a:p>
          <a:p>
            <a:pPr marL="685800" lvl="1" indent="-228600">
              <a:tabLst>
                <a:tab pos="347663" algn="l"/>
              </a:tabLst>
            </a:pPr>
            <a:r>
              <a:rPr lang="en-US" sz="1600" dirty="0">
                <a:latin typeface="Arial" panose="020B0604020202020204" pitchFamily="34" charset="0"/>
                <a:cs typeface="Arial" panose="020B0604020202020204" pitchFamily="34" charset="0"/>
              </a:rPr>
              <a:t>Change in critical software</a:t>
            </a:r>
          </a:p>
          <a:p>
            <a:pPr marL="685800" lvl="1" indent="-228600">
              <a:tabLst>
                <a:tab pos="347663" algn="l"/>
              </a:tabLst>
            </a:pPr>
            <a:r>
              <a:rPr lang="en-US" sz="1600" dirty="0">
                <a:latin typeface="Arial" panose="020B0604020202020204" pitchFamily="34" charset="0"/>
                <a:cs typeface="Arial" panose="020B0604020202020204" pitchFamily="34" charset="0"/>
              </a:rPr>
              <a:t>Change in a dosimeter algorithm outside of routine DOELAP performance testing</a:t>
            </a:r>
          </a:p>
          <a:p>
            <a:pPr marL="685800" lvl="1" indent="-228600">
              <a:tabLst>
                <a:tab pos="347663" algn="l"/>
              </a:tabLst>
            </a:pPr>
            <a:r>
              <a:rPr lang="en-US" sz="1600" dirty="0">
                <a:latin typeface="Arial" panose="020B0604020202020204" pitchFamily="34" charset="0"/>
                <a:cs typeface="Arial" panose="020B0604020202020204" pitchFamily="34" charset="0"/>
              </a:rPr>
              <a:t>Change in the analysis mode</a:t>
            </a:r>
          </a:p>
          <a:p>
            <a:pPr marL="685800" lvl="1" indent="-228600">
              <a:tabLst>
                <a:tab pos="347663" algn="l"/>
              </a:tabLst>
            </a:pPr>
            <a:r>
              <a:rPr lang="en-US" sz="1600" dirty="0">
                <a:latin typeface="Arial" panose="020B0604020202020204" pitchFamily="34" charset="0"/>
                <a:cs typeface="Arial" panose="020B0604020202020204" pitchFamily="34" charset="0"/>
              </a:rPr>
              <a:t>Major change in analytical procedures or methods</a:t>
            </a:r>
          </a:p>
          <a:p>
            <a:pPr marL="685800" lvl="1" indent="-228600">
              <a:tabLst>
                <a:tab pos="347663" algn="l"/>
              </a:tabLst>
            </a:pPr>
            <a:r>
              <a:rPr lang="en-US" sz="1600" dirty="0">
                <a:latin typeface="Arial" panose="020B0604020202020204" pitchFamily="34" charset="0"/>
                <a:cs typeface="Arial" panose="020B0604020202020204" pitchFamily="34" charset="0"/>
              </a:rPr>
              <a:t>Employing new procedures or methods</a:t>
            </a:r>
          </a:p>
        </p:txBody>
      </p:sp>
      <p:sp>
        <p:nvSpPr>
          <p:cNvPr id="5" name="Footer Placeholder 4"/>
          <p:cNvSpPr>
            <a:spLocks noGrp="1"/>
          </p:cNvSpPr>
          <p:nvPr>
            <p:ph type="ftr" sz="quarter" idx="11"/>
          </p:nvPr>
        </p:nvSpPr>
        <p:spPr/>
        <p:txBody>
          <a:bodyPr/>
          <a:lstStyle/>
          <a:p>
            <a:r>
              <a:rPr lang="en-US" dirty="0"/>
              <a:t>DOELAP Assessor Training</a:t>
            </a:r>
          </a:p>
        </p:txBody>
      </p:sp>
    </p:spTree>
    <p:extLst>
      <p:ext uri="{BB962C8B-B14F-4D97-AF65-F5344CB8AC3E}">
        <p14:creationId xmlns:p14="http://schemas.microsoft.com/office/powerpoint/2010/main" val="4076646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Arial" panose="020B0604020202020204" pitchFamily="34" charset="0"/>
                <a:cs typeface="Arial" panose="020B0604020202020204" pitchFamily="34" charset="0"/>
              </a:rPr>
              <a:t>DOE-STD-1111-2018</a:t>
            </a:r>
            <a:br>
              <a:rPr lang="en-US" dirty="0">
                <a:latin typeface="Arial" panose="020B0604020202020204" pitchFamily="34" charset="0"/>
                <a:cs typeface="Arial" panose="020B0604020202020204" pitchFamily="34" charset="0"/>
              </a:rPr>
            </a:br>
            <a:r>
              <a:rPr lang="en-US" sz="2200" dirty="0">
                <a:latin typeface="Arial" panose="020B0604020202020204" pitchFamily="34" charset="0"/>
                <a:cs typeface="Arial" panose="020B0604020202020204" pitchFamily="34" charset="0"/>
              </a:rPr>
              <a:t>Technical Equivalence (§5.4.2) continued</a:t>
            </a:r>
          </a:p>
        </p:txBody>
      </p:sp>
      <p:sp>
        <p:nvSpPr>
          <p:cNvPr id="3" name="Content Placeholder 2"/>
          <p:cNvSpPr>
            <a:spLocks noGrp="1"/>
          </p:cNvSpPr>
          <p:nvPr>
            <p:ph idx="1"/>
          </p:nvPr>
        </p:nvSpPr>
        <p:spPr>
          <a:xfrm>
            <a:off x="457200" y="1524000"/>
            <a:ext cx="8534400" cy="4876800"/>
          </a:xfrm>
        </p:spPr>
        <p:txBody>
          <a:bodyPr/>
          <a:lstStyle/>
          <a:p>
            <a:pPr>
              <a:tabLst>
                <a:tab pos="457200" algn="l"/>
              </a:tabLst>
            </a:pPr>
            <a:r>
              <a:rPr lang="en-US" sz="1700" dirty="0">
                <a:latin typeface="Arial" panose="020B0604020202020204" pitchFamily="34" charset="0"/>
                <a:cs typeface="Arial" panose="020B0604020202020204" pitchFamily="34" charset="0"/>
              </a:rPr>
              <a:t>It is recommended that the authorized program representative discuss the details of the modification and proposed technical verification plan with the STM prior to performing the testing needed to show technical equivalence.  The STM may be able to provide additional guidance to ensure the technical equivalence documentation meets DOELAP requirements.</a:t>
            </a:r>
          </a:p>
          <a:p>
            <a:pPr>
              <a:tabLst>
                <a:tab pos="457200" algn="l"/>
              </a:tabLst>
            </a:pPr>
            <a:r>
              <a:rPr lang="en-US" sz="1700" dirty="0">
                <a:latin typeface="Arial" panose="020B0604020202020204" pitchFamily="34" charset="0"/>
                <a:cs typeface="Arial" panose="020B0604020202020204" pitchFamily="34" charset="0"/>
              </a:rPr>
              <a:t>The program shall submit evidence supporting a conclusion that the modified system will be technically equivalent or superior to the accredited system</a:t>
            </a:r>
          </a:p>
          <a:p>
            <a:pPr>
              <a:tabLst>
                <a:tab pos="457200" algn="l"/>
              </a:tabLst>
            </a:pPr>
            <a:r>
              <a:rPr lang="en-US" sz="1700" dirty="0">
                <a:latin typeface="Arial" panose="020B0604020202020204" pitchFamily="34" charset="0"/>
                <a:cs typeface="Arial" panose="020B0604020202020204" pitchFamily="34" charset="0"/>
              </a:rPr>
              <a:t>Documentation to support technical equivalence shall be routed through the cognizant field element for approval</a:t>
            </a:r>
          </a:p>
          <a:p>
            <a:pPr>
              <a:tabLst>
                <a:tab pos="457200" algn="l"/>
              </a:tabLst>
            </a:pPr>
            <a:r>
              <a:rPr lang="en-US" sz="1700" dirty="0">
                <a:latin typeface="Arial" panose="020B0604020202020204" pitchFamily="34" charset="0"/>
                <a:cs typeface="Arial" panose="020B0604020202020204" pitchFamily="34" charset="0"/>
              </a:rPr>
              <a:t>STM reviews and makes recommendation to the DOELAP Administrator</a:t>
            </a:r>
          </a:p>
          <a:p>
            <a:pPr>
              <a:tabLst>
                <a:tab pos="457200" algn="l"/>
              </a:tabLst>
            </a:pPr>
            <a:r>
              <a:rPr lang="en-US" sz="1700" dirty="0">
                <a:latin typeface="Arial" panose="020B0604020202020204" pitchFamily="34" charset="0"/>
                <a:cs typeface="Arial" panose="020B0604020202020204" pitchFamily="34" charset="0"/>
              </a:rPr>
              <a:t>Administrator makes the final determination and notification</a:t>
            </a:r>
          </a:p>
          <a:p>
            <a:pPr>
              <a:tabLst>
                <a:tab pos="457200" algn="l"/>
              </a:tabLst>
            </a:pPr>
            <a:r>
              <a:rPr lang="en-US" sz="1700" dirty="0">
                <a:latin typeface="Arial" panose="020B0604020202020204" pitchFamily="34" charset="0"/>
                <a:cs typeface="Arial" panose="020B0604020202020204" pitchFamily="34" charset="0"/>
              </a:rPr>
              <a:t>May require </a:t>
            </a:r>
            <a:r>
              <a:rPr lang="en-US" sz="1600" dirty="0">
                <a:latin typeface="Arial" panose="020B0604020202020204" pitchFamily="34" charset="0"/>
                <a:cs typeface="Arial" panose="020B0604020202020204" pitchFamily="34" charset="0"/>
              </a:rPr>
              <a:t>additional information or verifications to be performed before  before granting technical equivalents</a:t>
            </a:r>
          </a:p>
        </p:txBody>
      </p:sp>
      <p:sp>
        <p:nvSpPr>
          <p:cNvPr id="5" name="Footer Placeholder 4"/>
          <p:cNvSpPr>
            <a:spLocks noGrp="1"/>
          </p:cNvSpPr>
          <p:nvPr>
            <p:ph type="ftr" sz="quarter" idx="11"/>
          </p:nvPr>
        </p:nvSpPr>
        <p:spPr/>
        <p:txBody>
          <a:bodyPr/>
          <a:lstStyle/>
          <a:p>
            <a:r>
              <a:rPr lang="en-US" dirty="0"/>
              <a:t>DOELAP Assessor Training</a:t>
            </a:r>
          </a:p>
        </p:txBody>
      </p:sp>
    </p:spTree>
    <p:extLst>
      <p:ext uri="{BB962C8B-B14F-4D97-AF65-F5344CB8AC3E}">
        <p14:creationId xmlns:p14="http://schemas.microsoft.com/office/powerpoint/2010/main" val="180540551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Arial" panose="020B0604020202020204" pitchFamily="34" charset="0"/>
                <a:cs typeface="Arial" panose="020B0604020202020204" pitchFamily="34" charset="0"/>
              </a:rPr>
              <a:t>DOE-STD-1111-2018</a:t>
            </a:r>
            <a:br>
              <a:rPr lang="en-US" dirty="0">
                <a:latin typeface="Arial" panose="020B0604020202020204" pitchFamily="34" charset="0"/>
                <a:cs typeface="Arial" panose="020B0604020202020204" pitchFamily="34" charset="0"/>
              </a:rPr>
            </a:br>
            <a:r>
              <a:rPr lang="en-US" sz="2200" dirty="0">
                <a:latin typeface="Arial" panose="020B0604020202020204" pitchFamily="34" charset="0"/>
                <a:cs typeface="Arial" panose="020B0604020202020204" pitchFamily="34" charset="0"/>
              </a:rPr>
              <a:t>Amendment (§5.5)</a:t>
            </a:r>
          </a:p>
        </p:txBody>
      </p:sp>
      <p:sp>
        <p:nvSpPr>
          <p:cNvPr id="3" name="Content Placeholder 2"/>
          <p:cNvSpPr>
            <a:spLocks noGrp="1"/>
          </p:cNvSpPr>
          <p:nvPr>
            <p:ph idx="1"/>
          </p:nvPr>
        </p:nvSpPr>
        <p:spPr>
          <a:xfrm>
            <a:off x="457200" y="1676400"/>
            <a:ext cx="8534400" cy="4724400"/>
          </a:xfrm>
        </p:spPr>
        <p:txBody>
          <a:bodyPr/>
          <a:lstStyle/>
          <a:p>
            <a:pPr>
              <a:tabLst>
                <a:tab pos="457200" algn="l"/>
              </a:tabLst>
            </a:pPr>
            <a:r>
              <a:rPr lang="en-US" dirty="0">
                <a:latin typeface="Arial" panose="020B0604020202020204" pitchFamily="34" charset="0"/>
                <a:cs typeface="Arial" panose="020B0604020202020204" pitchFamily="34" charset="0"/>
              </a:rPr>
              <a:t>STM shall be notified if a change in the type or quality of a radiation field or radiological environment occurs or is anticipated</a:t>
            </a:r>
          </a:p>
          <a:p>
            <a:pPr>
              <a:tabLst>
                <a:tab pos="457200" algn="l"/>
              </a:tabLst>
            </a:pPr>
            <a:r>
              <a:rPr lang="en-US" dirty="0">
                <a:latin typeface="Arial" panose="020B0604020202020204" pitchFamily="34" charset="0"/>
                <a:cs typeface="Arial" panose="020B0604020202020204" pitchFamily="34" charset="0"/>
              </a:rPr>
              <a:t>Notification shall describe  </a:t>
            </a:r>
            <a:endParaRPr lang="en-US" sz="1600" dirty="0">
              <a:solidFill>
                <a:srgbClr val="FF0000"/>
              </a:solidFill>
              <a:latin typeface="Arial" panose="020B0604020202020204" pitchFamily="34" charset="0"/>
              <a:cs typeface="Arial" panose="020B0604020202020204" pitchFamily="34" charset="0"/>
            </a:endParaRPr>
          </a:p>
          <a:p>
            <a:pPr marL="457200" indent="-228600">
              <a:buFont typeface="+mj-lt"/>
              <a:buAutoNum type="arabicPeriod"/>
              <a:tabLst>
                <a:tab pos="457200" algn="l"/>
              </a:tabLst>
            </a:pPr>
            <a:r>
              <a:rPr lang="en-US" sz="1800" dirty="0">
                <a:latin typeface="Arial" panose="020B0604020202020204" pitchFamily="34" charset="0"/>
                <a:cs typeface="Arial" panose="020B0604020202020204" pitchFamily="34" charset="0"/>
              </a:rPr>
              <a:t>How the current accredited system is adequate or </a:t>
            </a:r>
          </a:p>
          <a:p>
            <a:pPr marL="457200" indent="-228600">
              <a:buFont typeface="+mj-lt"/>
              <a:buAutoNum type="arabicPeriod"/>
              <a:tabLst>
                <a:tab pos="457200" algn="l"/>
              </a:tabLst>
            </a:pPr>
            <a:r>
              <a:rPr lang="en-US" sz="1800" dirty="0">
                <a:latin typeface="Arial" panose="020B0604020202020204" pitchFamily="34" charset="0"/>
                <a:cs typeface="Arial" panose="020B0604020202020204" pitchFamily="34" charset="0"/>
              </a:rPr>
              <a:t>Request an amendment to the current accreditation</a:t>
            </a:r>
          </a:p>
          <a:p>
            <a:pPr>
              <a:tabLst>
                <a:tab pos="457200" algn="l"/>
              </a:tabLst>
            </a:pPr>
            <a:r>
              <a:rPr lang="en-US" dirty="0">
                <a:latin typeface="Arial" panose="020B0604020202020204" pitchFamily="34" charset="0"/>
                <a:cs typeface="Arial" panose="020B0604020202020204" pitchFamily="34" charset="0"/>
              </a:rPr>
              <a:t>Program may request an amendment to a current accreditation through additional performance testing for an existing system or performance testing of a new or supplemental system</a:t>
            </a:r>
          </a:p>
        </p:txBody>
      </p:sp>
      <p:sp>
        <p:nvSpPr>
          <p:cNvPr id="5" name="Footer Placeholder 4"/>
          <p:cNvSpPr>
            <a:spLocks noGrp="1"/>
          </p:cNvSpPr>
          <p:nvPr>
            <p:ph type="ftr" sz="quarter" idx="11"/>
          </p:nvPr>
        </p:nvSpPr>
        <p:spPr/>
        <p:txBody>
          <a:bodyPr/>
          <a:lstStyle/>
          <a:p>
            <a:r>
              <a:rPr lang="en-US" dirty="0"/>
              <a:t>DOELAP Assessor Training</a:t>
            </a:r>
          </a:p>
        </p:txBody>
      </p:sp>
    </p:spTree>
    <p:extLst>
      <p:ext uri="{BB962C8B-B14F-4D97-AF65-F5344CB8AC3E}">
        <p14:creationId xmlns:p14="http://schemas.microsoft.com/office/powerpoint/2010/main" val="290472081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Arial" panose="020B0604020202020204" pitchFamily="34" charset="0"/>
                <a:cs typeface="Arial" panose="020B0604020202020204" pitchFamily="34" charset="0"/>
              </a:rPr>
              <a:t>DOE-STD-1111-2018</a:t>
            </a:r>
            <a:br>
              <a:rPr lang="en-US" dirty="0">
                <a:latin typeface="Arial" panose="020B0604020202020204" pitchFamily="34" charset="0"/>
                <a:cs typeface="Arial" panose="020B0604020202020204" pitchFamily="34" charset="0"/>
              </a:rPr>
            </a:br>
            <a:r>
              <a:rPr lang="en-US" sz="2200" dirty="0">
                <a:latin typeface="Arial" panose="020B0604020202020204" pitchFamily="34" charset="0"/>
                <a:cs typeface="Arial" panose="020B0604020202020204" pitchFamily="34" charset="0"/>
              </a:rPr>
              <a:t>Appeals (§5.6)</a:t>
            </a:r>
          </a:p>
        </p:txBody>
      </p:sp>
      <p:sp>
        <p:nvSpPr>
          <p:cNvPr id="3" name="Content Placeholder 2"/>
          <p:cNvSpPr>
            <a:spLocks noGrp="1"/>
          </p:cNvSpPr>
          <p:nvPr>
            <p:ph idx="1"/>
          </p:nvPr>
        </p:nvSpPr>
        <p:spPr>
          <a:xfrm>
            <a:off x="457200" y="1600200"/>
            <a:ext cx="8534400" cy="4800600"/>
          </a:xfrm>
        </p:spPr>
        <p:txBody>
          <a:bodyPr/>
          <a:lstStyle/>
          <a:p>
            <a:pPr>
              <a:tabLst>
                <a:tab pos="457200" algn="l"/>
              </a:tabLst>
            </a:pPr>
            <a:r>
              <a:rPr lang="en-US" sz="1800" dirty="0">
                <a:latin typeface="Arial" panose="020B0604020202020204" pitchFamily="34" charset="0"/>
                <a:cs typeface="Arial" panose="020B0604020202020204" pitchFamily="34" charset="0"/>
              </a:rPr>
              <a:t>A Program may petition the DOELAP Administrator to appeal an adverse determination regarding </a:t>
            </a:r>
          </a:p>
          <a:p>
            <a:pPr lvl="1">
              <a:tabLst>
                <a:tab pos="457200" algn="l"/>
              </a:tabLst>
            </a:pPr>
            <a:r>
              <a:rPr lang="en-US" sz="1600" dirty="0">
                <a:latin typeface="Arial" panose="020B0604020202020204" pitchFamily="34" charset="0"/>
                <a:cs typeface="Arial" panose="020B0604020202020204" pitchFamily="34" charset="0"/>
              </a:rPr>
              <a:t>accreditation, including revoking all or part of the program’s scope of accreditation, </a:t>
            </a:r>
          </a:p>
          <a:p>
            <a:pPr lvl="1">
              <a:tabLst>
                <a:tab pos="457200" algn="l"/>
              </a:tabLst>
            </a:pPr>
            <a:r>
              <a:rPr lang="en-US" sz="1600" dirty="0">
                <a:latin typeface="Arial" panose="020B0604020202020204" pitchFamily="34" charset="0"/>
                <a:cs typeface="Arial" panose="020B0604020202020204" pitchFamily="34" charset="0"/>
              </a:rPr>
              <a:t>denial of technical equivalence, or </a:t>
            </a:r>
          </a:p>
          <a:p>
            <a:pPr lvl="1">
              <a:tabLst>
                <a:tab pos="457200" algn="l"/>
              </a:tabLst>
            </a:pPr>
            <a:r>
              <a:rPr lang="en-US" sz="1600" dirty="0">
                <a:latin typeface="Arial" panose="020B0604020202020204" pitchFamily="34" charset="0"/>
                <a:cs typeface="Arial" panose="020B0604020202020204" pitchFamily="34" charset="0"/>
              </a:rPr>
              <a:t>denial of amendment requests</a:t>
            </a:r>
          </a:p>
          <a:p>
            <a:pPr>
              <a:tabLst>
                <a:tab pos="457200" algn="l"/>
              </a:tabLst>
            </a:pPr>
            <a:r>
              <a:rPr lang="en-US" sz="1800" dirty="0">
                <a:latin typeface="Arial" panose="020B0604020202020204" pitchFamily="34" charset="0"/>
                <a:cs typeface="Arial" panose="020B0604020202020204" pitchFamily="34" charset="0"/>
              </a:rPr>
              <a:t>Petition to appeal shall be submitted to the DOELAP Administrator no later than 45 days following the receipt of an adverse determination letter</a:t>
            </a:r>
            <a:r>
              <a:rPr lang="en-US" dirty="0">
                <a:latin typeface="Arial" panose="020B0604020202020204" pitchFamily="34" charset="0"/>
                <a:cs typeface="Arial" panose="020B0604020202020204" pitchFamily="34" charset="0"/>
              </a:rPr>
              <a:t>.</a:t>
            </a:r>
          </a:p>
          <a:p>
            <a:pPr>
              <a:tabLst>
                <a:tab pos="457200" algn="l"/>
              </a:tabLst>
            </a:pPr>
            <a:r>
              <a:rPr lang="en-US" sz="1800" dirty="0">
                <a:latin typeface="Arial" panose="020B0604020202020204" pitchFamily="34" charset="0"/>
                <a:cs typeface="Arial" panose="020B0604020202020204" pitchFamily="34" charset="0"/>
              </a:rPr>
              <a:t>The petition should explain the reason(s) for the appeal, including appropriate supporting documentation, and shall be submitted to the cognizant field element before forwarding to the DOELAP Administrator</a:t>
            </a:r>
            <a:endParaRPr lang="en-US" sz="1800" dirty="0">
              <a:solidFill>
                <a:srgbClr val="FF0000"/>
              </a:solidFill>
              <a:latin typeface="Arial" panose="020B0604020202020204" pitchFamily="34" charset="0"/>
              <a:cs typeface="Arial" panose="020B0604020202020204" pitchFamily="34" charset="0"/>
            </a:endParaRPr>
          </a:p>
          <a:p>
            <a:pPr>
              <a:tabLst>
                <a:tab pos="457200" algn="l"/>
              </a:tabLst>
            </a:pPr>
            <a:r>
              <a:rPr lang="en-US" sz="1800" dirty="0">
                <a:latin typeface="Arial" panose="020B0604020202020204" pitchFamily="34" charset="0"/>
                <a:cs typeface="Arial" panose="020B0604020202020204" pitchFamily="34" charset="0"/>
              </a:rPr>
              <a:t>Petition to appeal will be investigated by the DOELAP Administrator.  The Administrator may select a group of qualified experts, who are independent of the program petitioning the appeal, to investigate the appeal and provide recommendations.</a:t>
            </a:r>
          </a:p>
        </p:txBody>
      </p:sp>
      <p:sp>
        <p:nvSpPr>
          <p:cNvPr id="5" name="Footer Placeholder 4"/>
          <p:cNvSpPr>
            <a:spLocks noGrp="1"/>
          </p:cNvSpPr>
          <p:nvPr>
            <p:ph type="ftr" sz="quarter" idx="11"/>
          </p:nvPr>
        </p:nvSpPr>
        <p:spPr/>
        <p:txBody>
          <a:bodyPr/>
          <a:lstStyle/>
          <a:p>
            <a:r>
              <a:rPr lang="en-US" dirty="0"/>
              <a:t>DOELAP Assessor Training</a:t>
            </a:r>
          </a:p>
        </p:txBody>
      </p:sp>
    </p:spTree>
    <p:extLst>
      <p:ext uri="{BB962C8B-B14F-4D97-AF65-F5344CB8AC3E}">
        <p14:creationId xmlns:p14="http://schemas.microsoft.com/office/powerpoint/2010/main" val="326566070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Arial" panose="020B0604020202020204" pitchFamily="34" charset="0"/>
                <a:cs typeface="Arial" panose="020B0604020202020204" pitchFamily="34" charset="0"/>
              </a:rPr>
              <a:t>DOE-STD-1111-2018</a:t>
            </a:r>
            <a:br>
              <a:rPr lang="en-US" dirty="0">
                <a:latin typeface="Arial" panose="020B0604020202020204" pitchFamily="34" charset="0"/>
                <a:cs typeface="Arial" panose="020B0604020202020204" pitchFamily="34" charset="0"/>
              </a:rPr>
            </a:br>
            <a:r>
              <a:rPr lang="en-US" sz="2200" dirty="0">
                <a:latin typeface="Arial" panose="020B0604020202020204" pitchFamily="34" charset="0"/>
                <a:cs typeface="Arial" panose="020B0604020202020204" pitchFamily="34" charset="0"/>
              </a:rPr>
              <a:t>Accreditations in Good Standing (§5.7)</a:t>
            </a:r>
          </a:p>
        </p:txBody>
      </p:sp>
      <p:sp>
        <p:nvSpPr>
          <p:cNvPr id="3" name="Content Placeholder 2"/>
          <p:cNvSpPr>
            <a:spLocks noGrp="1"/>
          </p:cNvSpPr>
          <p:nvPr>
            <p:ph idx="1"/>
          </p:nvPr>
        </p:nvSpPr>
        <p:spPr/>
        <p:txBody>
          <a:bodyPr/>
          <a:lstStyle/>
          <a:p>
            <a:pPr>
              <a:tabLst>
                <a:tab pos="457200" algn="l"/>
              </a:tabLst>
            </a:pPr>
            <a:r>
              <a:rPr lang="en-US" dirty="0">
                <a:latin typeface="Arial" panose="020B0604020202020204" pitchFamily="34" charset="0"/>
                <a:cs typeface="Arial" panose="020B0604020202020204" pitchFamily="34" charset="0"/>
              </a:rPr>
              <a:t>When the program submits the DOELAP application before the application deadline and </a:t>
            </a:r>
            <a:r>
              <a:rPr lang="en-US" u="sng" dirty="0">
                <a:latin typeface="Arial" panose="020B0604020202020204" pitchFamily="34" charset="0"/>
                <a:cs typeface="Arial" panose="020B0604020202020204" pitchFamily="34" charset="0"/>
              </a:rPr>
              <a:t>participates during their regularly assigned test cycle and on-site assessment  </a:t>
            </a:r>
            <a:endParaRPr lang="en-US" sz="1600" dirty="0">
              <a:solidFill>
                <a:srgbClr val="FF0000"/>
              </a:solidFill>
              <a:latin typeface="Arial" panose="020B0604020202020204" pitchFamily="34" charset="0"/>
              <a:cs typeface="Arial" panose="020B0604020202020204" pitchFamily="34" charset="0"/>
            </a:endParaRPr>
          </a:p>
          <a:p>
            <a:pPr lvl="1">
              <a:tabLst>
                <a:tab pos="457200" algn="l"/>
              </a:tabLst>
            </a:pPr>
            <a:r>
              <a:rPr lang="en-US" dirty="0">
                <a:latin typeface="Arial" panose="020B0604020202020204" pitchFamily="34" charset="0"/>
                <a:cs typeface="Arial" panose="020B0604020202020204" pitchFamily="34" charset="0"/>
              </a:rPr>
              <a:t>The program’s current accreditation will remain in good standing until an official decision is made by DOELAP</a:t>
            </a:r>
          </a:p>
          <a:p>
            <a:pPr lvl="1">
              <a:tabLst>
                <a:tab pos="457200" algn="l"/>
              </a:tabLst>
            </a:pPr>
            <a:r>
              <a:rPr lang="en-US" dirty="0">
                <a:latin typeface="Arial" panose="020B0604020202020204" pitchFamily="34" charset="0"/>
                <a:cs typeface="Arial" panose="020B0604020202020204" pitchFamily="34" charset="0"/>
              </a:rPr>
              <a:t>This includes accreditations that are past the effective end date of their current accreditation and awaiting a formal decision from DOELAP on the accreditation renewal</a:t>
            </a:r>
          </a:p>
          <a:p>
            <a:endParaRPr lang="en-US" dirty="0"/>
          </a:p>
        </p:txBody>
      </p:sp>
      <p:sp>
        <p:nvSpPr>
          <p:cNvPr id="5" name="Footer Placeholder 4"/>
          <p:cNvSpPr>
            <a:spLocks noGrp="1"/>
          </p:cNvSpPr>
          <p:nvPr>
            <p:ph type="ftr" sz="quarter" idx="11"/>
          </p:nvPr>
        </p:nvSpPr>
        <p:spPr/>
        <p:txBody>
          <a:bodyPr/>
          <a:lstStyle/>
          <a:p>
            <a:r>
              <a:rPr lang="en-US" dirty="0"/>
              <a:t>DOELAP Assessor Training</a:t>
            </a:r>
          </a:p>
        </p:txBody>
      </p:sp>
    </p:spTree>
    <p:extLst>
      <p:ext uri="{BB962C8B-B14F-4D97-AF65-F5344CB8AC3E}">
        <p14:creationId xmlns:p14="http://schemas.microsoft.com/office/powerpoint/2010/main" val="11817836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Arial" panose="020B0604020202020204" pitchFamily="34" charset="0"/>
                <a:cs typeface="Arial" panose="020B0604020202020204" pitchFamily="34" charset="0"/>
              </a:rPr>
              <a:t>DOE-STD-1111-2018</a:t>
            </a:r>
            <a:br>
              <a:rPr lang="en-US" dirty="0">
                <a:latin typeface="Arial" panose="020B0604020202020204" pitchFamily="34" charset="0"/>
                <a:cs typeface="Arial" panose="020B0604020202020204" pitchFamily="34" charset="0"/>
              </a:rPr>
            </a:br>
            <a:r>
              <a:rPr lang="en-US" sz="2200" dirty="0">
                <a:latin typeface="Arial" panose="020B0604020202020204" pitchFamily="34" charset="0"/>
                <a:cs typeface="Arial" panose="020B0604020202020204" pitchFamily="34" charset="0"/>
              </a:rPr>
              <a:t>Correspondence (§6)</a:t>
            </a:r>
          </a:p>
        </p:txBody>
      </p:sp>
      <p:sp>
        <p:nvSpPr>
          <p:cNvPr id="3" name="Content Placeholder 2"/>
          <p:cNvSpPr>
            <a:spLocks noGrp="1"/>
          </p:cNvSpPr>
          <p:nvPr>
            <p:ph idx="1"/>
          </p:nvPr>
        </p:nvSpPr>
        <p:spPr/>
        <p:txBody>
          <a:bodyPr/>
          <a:lstStyle/>
          <a:p>
            <a:pPr>
              <a:tabLst>
                <a:tab pos="457200" algn="l"/>
              </a:tabLst>
            </a:pPr>
            <a:r>
              <a:rPr lang="en-US" sz="1800" dirty="0">
                <a:latin typeface="Arial" panose="020B0604020202020204" pitchFamily="34" charset="0"/>
                <a:cs typeface="Arial" panose="020B0604020202020204" pitchFamily="34" charset="0"/>
              </a:rPr>
              <a:t>An initial submittal, e.g. an application, a request, a corrective action plan, to a DOELAP field element or contractor shall include evidence that the submittal has been formally reviewed and approved by the cognizant DOE field element</a:t>
            </a:r>
          </a:p>
          <a:p>
            <a:pPr>
              <a:tabLst>
                <a:tab pos="457200" algn="l"/>
              </a:tabLst>
            </a:pPr>
            <a:r>
              <a:rPr lang="en-US" sz="1800" dirty="0">
                <a:latin typeface="Arial" panose="020B0604020202020204" pitchFamily="34" charset="0"/>
                <a:cs typeface="Arial" panose="020B0604020202020204" pitchFamily="34" charset="0"/>
              </a:rPr>
              <a:t>Subsequent submittals to DOELAP shall include evidence that the cognizant DOE field element has been copied</a:t>
            </a:r>
          </a:p>
        </p:txBody>
      </p:sp>
      <p:sp>
        <p:nvSpPr>
          <p:cNvPr id="5" name="Footer Placeholder 4"/>
          <p:cNvSpPr>
            <a:spLocks noGrp="1"/>
          </p:cNvSpPr>
          <p:nvPr>
            <p:ph type="ftr" sz="quarter" idx="11"/>
          </p:nvPr>
        </p:nvSpPr>
        <p:spPr/>
        <p:txBody>
          <a:bodyPr/>
          <a:lstStyle/>
          <a:p>
            <a:r>
              <a:rPr lang="en-US" dirty="0"/>
              <a:t>DOELAP Assessor Training</a:t>
            </a:r>
          </a:p>
        </p:txBody>
      </p:sp>
    </p:spTree>
    <p:extLst>
      <p:ext uri="{BB962C8B-B14F-4D97-AF65-F5344CB8AC3E}">
        <p14:creationId xmlns:p14="http://schemas.microsoft.com/office/powerpoint/2010/main" val="158868794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Arial" panose="020B0604020202020204" pitchFamily="34" charset="0"/>
                <a:cs typeface="Arial" panose="020B0604020202020204" pitchFamily="34" charset="0"/>
              </a:rPr>
              <a:t>DOE-STD-1111-2018</a:t>
            </a:r>
            <a:br>
              <a:rPr lang="en-US" dirty="0">
                <a:latin typeface="Arial" panose="020B0604020202020204" pitchFamily="34" charset="0"/>
                <a:cs typeface="Arial" panose="020B0604020202020204" pitchFamily="34" charset="0"/>
              </a:rPr>
            </a:br>
            <a:r>
              <a:rPr lang="en-US" sz="2000" dirty="0">
                <a:latin typeface="Arial" panose="020B0604020202020204" pitchFamily="34" charset="0"/>
                <a:cs typeface="Arial" panose="020B0604020202020204" pitchFamily="34" charset="0"/>
              </a:rPr>
              <a:t> </a:t>
            </a:r>
            <a:r>
              <a:rPr lang="en-US" sz="2200" dirty="0">
                <a:latin typeface="Arial" panose="020B0604020202020204" pitchFamily="34" charset="0"/>
                <a:cs typeface="Arial" panose="020B0604020202020204" pitchFamily="34" charset="0"/>
              </a:rPr>
              <a:t>Vendor Qualification (§7.1)</a:t>
            </a:r>
          </a:p>
        </p:txBody>
      </p:sp>
      <p:sp>
        <p:nvSpPr>
          <p:cNvPr id="3" name="Content Placeholder 2"/>
          <p:cNvSpPr>
            <a:spLocks noGrp="1"/>
          </p:cNvSpPr>
          <p:nvPr>
            <p:ph idx="1"/>
          </p:nvPr>
        </p:nvSpPr>
        <p:spPr/>
        <p:txBody>
          <a:bodyPr/>
          <a:lstStyle/>
          <a:p>
            <a:pPr>
              <a:tabLst>
                <a:tab pos="457200" algn="l"/>
              </a:tabLst>
            </a:pPr>
            <a:r>
              <a:rPr lang="en-US" dirty="0">
                <a:latin typeface="Arial" panose="020B0604020202020204" pitchFamily="34" charset="0"/>
                <a:cs typeface="Arial" panose="020B0604020202020204" pitchFamily="34" charset="0"/>
              </a:rPr>
              <a:t>Process by which a commercial vendor is evaluated to determine if it can provide dosimetry services that meet DOELAP requirements</a:t>
            </a:r>
          </a:p>
          <a:p>
            <a:pPr lvl="1">
              <a:tabLst>
                <a:tab pos="457200" algn="l"/>
              </a:tabLst>
            </a:pPr>
            <a:r>
              <a:rPr lang="en-US" dirty="0">
                <a:latin typeface="Arial" panose="020B0604020202020204" pitchFamily="34" charset="0"/>
                <a:cs typeface="Arial" panose="020B0604020202020204" pitchFamily="34" charset="0"/>
              </a:rPr>
              <a:t>Required to submit an application, </a:t>
            </a:r>
            <a:r>
              <a:rPr lang="en-US" u="sng" dirty="0">
                <a:latin typeface="Arial" panose="020B0604020202020204" pitchFamily="34" charset="0"/>
                <a:cs typeface="Arial" panose="020B0604020202020204" pitchFamily="34" charset="0"/>
              </a:rPr>
              <a:t>a self-assessment</a:t>
            </a:r>
            <a:r>
              <a:rPr lang="en-US" dirty="0">
                <a:latin typeface="Arial" panose="020B0604020202020204" pitchFamily="34" charset="0"/>
                <a:cs typeface="Arial" panose="020B0604020202020204" pitchFamily="34" charset="0"/>
              </a:rPr>
              <a:t>, undergo performance testing, and pass an on-site assessment  </a:t>
            </a:r>
            <a:endParaRPr lang="en-US" sz="1500" dirty="0">
              <a:solidFill>
                <a:srgbClr val="FF0000"/>
              </a:solidFill>
              <a:latin typeface="Arial" panose="020B0604020202020204" pitchFamily="34" charset="0"/>
              <a:cs typeface="Arial" panose="020B0604020202020204" pitchFamily="34" charset="0"/>
            </a:endParaRPr>
          </a:p>
          <a:p>
            <a:pPr>
              <a:tabLst>
                <a:tab pos="457200" algn="l"/>
              </a:tabLst>
            </a:pPr>
            <a:r>
              <a:rPr lang="en-US" sz="1700" dirty="0">
                <a:latin typeface="Arial" panose="020B0604020202020204" pitchFamily="34" charset="0"/>
                <a:cs typeface="Arial" panose="020B0604020202020204" pitchFamily="34" charset="0"/>
              </a:rPr>
              <a:t>Ensures that vendors can demonstrate to DOELAP accredited programs, or programs seeking DOELAP accreditation that they can meet DOELAP requirements</a:t>
            </a:r>
          </a:p>
        </p:txBody>
      </p:sp>
      <p:sp>
        <p:nvSpPr>
          <p:cNvPr id="5" name="Footer Placeholder 4"/>
          <p:cNvSpPr>
            <a:spLocks noGrp="1"/>
          </p:cNvSpPr>
          <p:nvPr>
            <p:ph type="ftr" sz="quarter" idx="11"/>
          </p:nvPr>
        </p:nvSpPr>
        <p:spPr/>
        <p:txBody>
          <a:bodyPr/>
          <a:lstStyle/>
          <a:p>
            <a:r>
              <a:rPr lang="en-US" dirty="0"/>
              <a:t>DOELAP Assessor Training</a:t>
            </a:r>
          </a:p>
        </p:txBody>
      </p:sp>
    </p:spTree>
    <p:extLst>
      <p:ext uri="{BB962C8B-B14F-4D97-AF65-F5344CB8AC3E}">
        <p14:creationId xmlns:p14="http://schemas.microsoft.com/office/powerpoint/2010/main" val="12686065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95600" y="152400"/>
            <a:ext cx="5867400" cy="1219200"/>
          </a:xfrm>
        </p:spPr>
        <p:txBody>
          <a:bodyPr/>
          <a:lstStyle/>
          <a:p>
            <a:r>
              <a:rPr lang="en-US" dirty="0">
                <a:latin typeface="Arial" panose="020B0604020202020204" pitchFamily="34" charset="0"/>
                <a:cs typeface="Arial" panose="020B0604020202020204" pitchFamily="34" charset="0"/>
              </a:rPr>
              <a:t>DOE-STD-1111-2018</a:t>
            </a:r>
            <a:br>
              <a:rPr lang="en-US" dirty="0">
                <a:latin typeface="Arial" panose="020B0604020202020204" pitchFamily="34" charset="0"/>
                <a:cs typeface="Arial" panose="020B0604020202020204" pitchFamily="34" charset="0"/>
              </a:rPr>
            </a:br>
            <a:r>
              <a:rPr lang="en-US" sz="2200" dirty="0">
                <a:latin typeface="Arial" panose="020B0604020202020204" pitchFamily="34" charset="0"/>
                <a:cs typeface="Arial" panose="020B0604020202020204" pitchFamily="34" charset="0"/>
              </a:rPr>
              <a:t>Programs Using Commercial Vendors (§7.2)</a:t>
            </a:r>
          </a:p>
        </p:txBody>
      </p:sp>
      <p:sp>
        <p:nvSpPr>
          <p:cNvPr id="3" name="Content Placeholder 2"/>
          <p:cNvSpPr>
            <a:spLocks noGrp="1"/>
          </p:cNvSpPr>
          <p:nvPr>
            <p:ph idx="1"/>
          </p:nvPr>
        </p:nvSpPr>
        <p:spPr/>
        <p:txBody>
          <a:bodyPr/>
          <a:lstStyle/>
          <a:p>
            <a:pPr>
              <a:tabLst>
                <a:tab pos="457200" algn="l"/>
              </a:tabLst>
            </a:pPr>
            <a:r>
              <a:rPr lang="en-US" dirty="0">
                <a:latin typeface="Arial" panose="020B0604020202020204" pitchFamily="34" charset="0"/>
                <a:cs typeface="Arial" panose="020B0604020202020204" pitchFamily="34" charset="0"/>
              </a:rPr>
              <a:t>When a DOELAP accredited program uses a commercial vendor, the DOELAP accredited program is </a:t>
            </a:r>
            <a:endParaRPr lang="en-US" sz="1600" dirty="0">
              <a:solidFill>
                <a:srgbClr val="FF0000"/>
              </a:solidFill>
              <a:latin typeface="Arial" panose="020B0604020202020204" pitchFamily="34" charset="0"/>
              <a:cs typeface="Arial" panose="020B0604020202020204" pitchFamily="34" charset="0"/>
            </a:endParaRPr>
          </a:p>
          <a:p>
            <a:pPr lvl="1">
              <a:tabLst>
                <a:tab pos="457200" algn="l"/>
              </a:tabLst>
            </a:pPr>
            <a:r>
              <a:rPr lang="en-US" dirty="0">
                <a:latin typeface="Arial" panose="020B0604020202020204" pitchFamily="34" charset="0"/>
                <a:cs typeface="Arial" panose="020B0604020202020204" pitchFamily="34" charset="0"/>
              </a:rPr>
              <a:t>Responsible for ensuring the vendor maintains compliance with all DOELAP requirements </a:t>
            </a:r>
          </a:p>
          <a:p>
            <a:pPr lvl="1">
              <a:tabLst>
                <a:tab pos="457200" algn="l"/>
              </a:tabLst>
            </a:pPr>
            <a:r>
              <a:rPr lang="en-US" dirty="0">
                <a:latin typeface="Arial" panose="020B0604020202020204" pitchFamily="34" charset="0"/>
                <a:cs typeface="Arial" panose="020B0604020202020204" pitchFamily="34" charset="0"/>
              </a:rPr>
              <a:t>This includes conducting initial and recurring on-site assessments.  </a:t>
            </a:r>
          </a:p>
          <a:p>
            <a:pPr lvl="1">
              <a:tabLst>
                <a:tab pos="457200" algn="l"/>
              </a:tabLst>
            </a:pPr>
            <a:r>
              <a:rPr lang="en-US" dirty="0">
                <a:latin typeface="Arial" panose="020B0604020202020204" pitchFamily="34" charset="0"/>
                <a:cs typeface="Arial" panose="020B0604020202020204" pitchFamily="34" charset="0"/>
              </a:rPr>
              <a:t>Also responsible for ensuring appropriate corrective actions are implemented in response to any deficiencies found during an assessment, including on-site assessments conducted by DOELAP</a:t>
            </a:r>
          </a:p>
          <a:p>
            <a:pPr>
              <a:tabLst>
                <a:tab pos="457200" algn="l"/>
              </a:tabLst>
            </a:pPr>
            <a:r>
              <a:rPr lang="en-US" dirty="0">
                <a:latin typeface="Arial" panose="020B0604020202020204" pitchFamily="34" charset="0"/>
                <a:cs typeface="Arial" panose="020B0604020202020204" pitchFamily="34" charset="0"/>
              </a:rPr>
              <a:t>More detail and specific DOELAP requirements is provided in DOE-STD-1095 Appendix B, </a:t>
            </a:r>
            <a:r>
              <a:rPr lang="en-US" i="1" dirty="0">
                <a:latin typeface="Arial" panose="020B0604020202020204" pitchFamily="34" charset="0"/>
                <a:cs typeface="Arial" panose="020B0604020202020204" pitchFamily="34" charset="0"/>
              </a:rPr>
              <a:t>Guidance For Programs That Use Service Providers</a:t>
            </a:r>
          </a:p>
        </p:txBody>
      </p:sp>
      <p:sp>
        <p:nvSpPr>
          <p:cNvPr id="5" name="Footer Placeholder 4"/>
          <p:cNvSpPr>
            <a:spLocks noGrp="1"/>
          </p:cNvSpPr>
          <p:nvPr>
            <p:ph type="ftr" sz="quarter" idx="11"/>
          </p:nvPr>
        </p:nvSpPr>
        <p:spPr/>
        <p:txBody>
          <a:bodyPr/>
          <a:lstStyle/>
          <a:p>
            <a:r>
              <a:rPr lang="en-US" dirty="0"/>
              <a:t>DOELAP Assessor Training</a:t>
            </a:r>
          </a:p>
        </p:txBody>
      </p:sp>
    </p:spTree>
    <p:extLst>
      <p:ext uri="{BB962C8B-B14F-4D97-AF65-F5344CB8AC3E}">
        <p14:creationId xmlns:p14="http://schemas.microsoft.com/office/powerpoint/2010/main" val="17759853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Arial" panose="020B0604020202020204" pitchFamily="34" charset="0"/>
                <a:cs typeface="Arial" panose="020B0604020202020204" pitchFamily="34" charset="0"/>
              </a:rPr>
              <a:t>DOE-STD-1111-2018</a:t>
            </a:r>
            <a:br>
              <a:rPr lang="en-US" dirty="0">
                <a:latin typeface="Arial" panose="020B0604020202020204" pitchFamily="34" charset="0"/>
                <a:cs typeface="Arial" panose="020B0604020202020204" pitchFamily="34" charset="0"/>
              </a:rPr>
            </a:br>
            <a:r>
              <a:rPr lang="en-US" sz="2200" dirty="0">
                <a:latin typeface="Arial" panose="020B0604020202020204" pitchFamily="34" charset="0"/>
                <a:cs typeface="Arial" panose="020B0604020202020204" pitchFamily="34" charset="0"/>
              </a:rPr>
              <a:t>Program Administration &amp; Responsibilities</a:t>
            </a:r>
            <a:endParaRPr lang="en-US" sz="2200" dirty="0"/>
          </a:p>
        </p:txBody>
      </p:sp>
      <p:sp>
        <p:nvSpPr>
          <p:cNvPr id="3" name="Content Placeholder 2"/>
          <p:cNvSpPr>
            <a:spLocks noGrp="1"/>
          </p:cNvSpPr>
          <p:nvPr>
            <p:ph idx="1"/>
          </p:nvPr>
        </p:nvSpPr>
        <p:spPr>
          <a:xfrm>
            <a:off x="457200" y="1600200"/>
            <a:ext cx="8229600" cy="4800600"/>
          </a:xfrm>
        </p:spPr>
        <p:txBody>
          <a:bodyPr/>
          <a:lstStyle/>
          <a:p>
            <a:r>
              <a:rPr lang="en-US" dirty="0">
                <a:latin typeface="Arial" panose="020B0604020202020204" pitchFamily="34" charset="0"/>
                <a:cs typeface="Arial" panose="020B0604020202020204" pitchFamily="34" charset="0"/>
              </a:rPr>
              <a:t>DOELAP Administrator (§3.1)</a:t>
            </a:r>
          </a:p>
          <a:p>
            <a:pPr marL="630238" lvl="1" indent="-228600">
              <a:tabLst>
                <a:tab pos="576263" algn="l"/>
              </a:tabLst>
            </a:pPr>
            <a:r>
              <a:rPr lang="en-US" dirty="0">
                <a:latin typeface="Arial" panose="020B0604020202020204" pitchFamily="34" charset="0"/>
                <a:cs typeface="Arial" panose="020B0604020202020204" pitchFamily="34" charset="0"/>
              </a:rPr>
              <a:t>Responsible for the development of policies, procedures, standards and continued improvement</a:t>
            </a:r>
          </a:p>
          <a:p>
            <a:pPr marL="630238" lvl="1" indent="-228600">
              <a:tabLst>
                <a:tab pos="576263" algn="l"/>
              </a:tabLst>
            </a:pPr>
            <a:r>
              <a:rPr lang="en-US" dirty="0">
                <a:latin typeface="Arial" panose="020B0604020202020204" pitchFamily="34" charset="0"/>
                <a:cs typeface="Arial" panose="020B0604020202020204" pitchFamily="34" charset="0"/>
              </a:rPr>
              <a:t>Makes the final decisions on accreditations, amendments, technical equivalencies and appeals</a:t>
            </a:r>
          </a:p>
          <a:p>
            <a:pPr marL="630238" lvl="1" indent="-228600">
              <a:tabLst>
                <a:tab pos="576263" algn="l"/>
              </a:tabLst>
            </a:pPr>
            <a:r>
              <a:rPr lang="en-US" dirty="0">
                <a:latin typeface="Arial" panose="020B0604020202020204" pitchFamily="34" charset="0"/>
                <a:cs typeface="Arial" panose="020B0604020202020204" pitchFamily="34" charset="0"/>
              </a:rPr>
              <a:t>Appoints and removes assessors and OSB members</a:t>
            </a:r>
            <a:endParaRPr lang="en-US" dirty="0"/>
          </a:p>
          <a:p>
            <a:pPr marL="346075" lvl="1" indent="0">
              <a:buNone/>
            </a:pPr>
            <a:endParaRPr lang="en-US" dirty="0"/>
          </a:p>
          <a:p>
            <a:pPr marL="346075" lvl="1" indent="0">
              <a:buNone/>
            </a:pPr>
            <a:endParaRPr lang="en-US" dirty="0"/>
          </a:p>
          <a:p>
            <a:pPr marL="346075" lvl="1" indent="0">
              <a:buNone/>
            </a:pPr>
            <a:endParaRPr lang="en-US" dirty="0"/>
          </a:p>
          <a:p>
            <a:pPr marL="346075" lvl="1" indent="0">
              <a:buNone/>
            </a:pPr>
            <a:endParaRPr lang="en-US" dirty="0"/>
          </a:p>
        </p:txBody>
      </p:sp>
      <p:sp>
        <p:nvSpPr>
          <p:cNvPr id="5" name="Footer Placeholder 4"/>
          <p:cNvSpPr>
            <a:spLocks noGrp="1"/>
          </p:cNvSpPr>
          <p:nvPr>
            <p:ph type="ftr" sz="quarter" idx="11"/>
          </p:nvPr>
        </p:nvSpPr>
        <p:spPr/>
        <p:txBody>
          <a:bodyPr/>
          <a:lstStyle/>
          <a:p>
            <a:r>
              <a:rPr lang="en-US"/>
              <a:t>DOELAP Assessor Training</a:t>
            </a:r>
            <a:endParaRPr lang="en-US" dirty="0"/>
          </a:p>
        </p:txBody>
      </p:sp>
    </p:spTree>
    <p:extLst>
      <p:ext uri="{BB962C8B-B14F-4D97-AF65-F5344CB8AC3E}">
        <p14:creationId xmlns:p14="http://schemas.microsoft.com/office/powerpoint/2010/main" val="25970410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95600" y="152400"/>
            <a:ext cx="5791200" cy="1219200"/>
          </a:xfrm>
        </p:spPr>
        <p:txBody>
          <a:bodyPr/>
          <a:lstStyle/>
          <a:p>
            <a:r>
              <a:rPr lang="en-US" dirty="0">
                <a:latin typeface="Arial" panose="020B0604020202020204" pitchFamily="34" charset="0"/>
                <a:cs typeface="Arial" panose="020B0604020202020204" pitchFamily="34" charset="0"/>
              </a:rPr>
              <a:t>DOE-STD-1111-2018</a:t>
            </a:r>
            <a:br>
              <a:rPr lang="en-US" dirty="0">
                <a:latin typeface="Arial" panose="020B0604020202020204" pitchFamily="34" charset="0"/>
                <a:cs typeface="Arial" panose="020B0604020202020204" pitchFamily="34" charset="0"/>
              </a:rPr>
            </a:br>
            <a:r>
              <a:rPr lang="en-US" sz="2200" dirty="0">
                <a:latin typeface="Arial" panose="020B0604020202020204" pitchFamily="34" charset="0"/>
                <a:cs typeface="Arial" panose="020B0604020202020204" pitchFamily="34" charset="0"/>
              </a:rPr>
              <a:t>Program Administration &amp; Responsibilities</a:t>
            </a:r>
            <a:endParaRPr lang="en-US" sz="2200" dirty="0"/>
          </a:p>
        </p:txBody>
      </p:sp>
      <p:sp>
        <p:nvSpPr>
          <p:cNvPr id="3" name="Content Placeholder 2"/>
          <p:cNvSpPr>
            <a:spLocks noGrp="1"/>
          </p:cNvSpPr>
          <p:nvPr>
            <p:ph idx="1"/>
          </p:nvPr>
        </p:nvSpPr>
        <p:spPr>
          <a:xfrm>
            <a:off x="457200" y="1600200"/>
            <a:ext cx="8229600" cy="4800600"/>
          </a:xfrm>
        </p:spPr>
        <p:txBody>
          <a:bodyPr/>
          <a:lstStyle/>
          <a:p>
            <a:r>
              <a:rPr lang="en-US" dirty="0">
                <a:latin typeface="Arial" panose="020B0604020202020204" pitchFamily="34" charset="0"/>
                <a:cs typeface="Arial" panose="020B0604020202020204" pitchFamily="34" charset="0"/>
              </a:rPr>
              <a:t>Senior Technical Manager (§3.2)</a:t>
            </a:r>
            <a:endParaRPr lang="en-US" dirty="0">
              <a:solidFill>
                <a:srgbClr val="FF0000"/>
              </a:solidFill>
              <a:latin typeface="Arial" panose="020B0604020202020204" pitchFamily="34" charset="0"/>
              <a:cs typeface="Arial" panose="020B0604020202020204" pitchFamily="34" charset="0"/>
            </a:endParaRPr>
          </a:p>
          <a:p>
            <a:pPr marL="685800" lvl="1" indent="-228600"/>
            <a:r>
              <a:rPr lang="en-US" dirty="0">
                <a:latin typeface="Arial" panose="020B0604020202020204" pitchFamily="34" charset="0"/>
                <a:cs typeface="Arial" panose="020B0604020202020204" pitchFamily="34" charset="0"/>
              </a:rPr>
              <a:t>Coordinates the accreditation process</a:t>
            </a:r>
          </a:p>
          <a:p>
            <a:pPr marL="685800" lvl="1" indent="-228600"/>
            <a:r>
              <a:rPr lang="en-US" dirty="0">
                <a:latin typeface="Arial" panose="020B0604020202020204" pitchFamily="34" charset="0"/>
                <a:cs typeface="Arial" panose="020B0604020202020204" pitchFamily="34" charset="0"/>
              </a:rPr>
              <a:t>Manages the performance testing program</a:t>
            </a:r>
          </a:p>
          <a:p>
            <a:pPr marL="685800" lvl="1" indent="-228600"/>
            <a:r>
              <a:rPr lang="en-US" dirty="0">
                <a:latin typeface="Arial" panose="020B0604020202020204" pitchFamily="34" charset="0"/>
                <a:cs typeface="Arial" panose="020B0604020202020204" pitchFamily="34" charset="0"/>
              </a:rPr>
              <a:t>Maintains schedules for receipt of applications, performance testing and on-site assessments</a:t>
            </a:r>
          </a:p>
          <a:p>
            <a:pPr marL="685800" lvl="1" indent="-228600"/>
            <a:r>
              <a:rPr lang="en-US" dirty="0">
                <a:latin typeface="Arial" panose="020B0604020202020204" pitchFamily="34" charset="0"/>
                <a:cs typeface="Arial" panose="020B0604020202020204" pitchFamily="34" charset="0"/>
              </a:rPr>
              <a:t>Ensures continued training of assessors</a:t>
            </a:r>
          </a:p>
          <a:p>
            <a:pPr marL="685800" lvl="1" indent="-228600"/>
            <a:r>
              <a:rPr lang="en-US" dirty="0">
                <a:latin typeface="Arial" panose="020B0604020202020204" pitchFamily="34" charset="0"/>
                <a:cs typeface="Arial" panose="020B0604020202020204" pitchFamily="34" charset="0"/>
              </a:rPr>
              <a:t>Makes recommendations on requests for amendments, technical equivalency, or accreditations to the DOELAP Administrator</a:t>
            </a:r>
          </a:p>
          <a:p>
            <a:pPr marL="685800" lvl="1" indent="-228600"/>
            <a:r>
              <a:rPr lang="en-US" dirty="0">
                <a:latin typeface="Arial" panose="020B0604020202020204" pitchFamily="34" charset="0"/>
                <a:cs typeface="Arial" panose="020B0604020202020204" pitchFamily="34" charset="0"/>
              </a:rPr>
              <a:t>Makes recommendations to the OSB and DOELAP Administrator regarding accreditation applications, performance testing, on-site assessments, technical equivalencies, or other DOELAP issues</a:t>
            </a:r>
          </a:p>
          <a:p>
            <a:pPr marL="685800" lvl="1" indent="-228600"/>
            <a:r>
              <a:rPr lang="en-US" dirty="0">
                <a:latin typeface="Arial" panose="020B0604020202020204" pitchFamily="34" charset="0"/>
                <a:cs typeface="Arial" panose="020B0604020202020204" pitchFamily="34" charset="0"/>
              </a:rPr>
              <a:t>Maintains records that support accreditation of dosimetry and radiobioassay programs</a:t>
            </a:r>
            <a:endParaRPr lang="en-US" dirty="0"/>
          </a:p>
          <a:p>
            <a:pPr marL="346075" lvl="1" indent="0">
              <a:buNone/>
            </a:pPr>
            <a:endParaRPr lang="en-US" dirty="0"/>
          </a:p>
          <a:p>
            <a:pPr marL="346075" lvl="1" indent="0">
              <a:buNone/>
            </a:pPr>
            <a:endParaRPr lang="en-US" dirty="0"/>
          </a:p>
          <a:p>
            <a:pPr marL="346075" lvl="1" indent="0">
              <a:buNone/>
            </a:pPr>
            <a:endParaRPr lang="en-US" dirty="0"/>
          </a:p>
          <a:p>
            <a:pPr marL="346075" lvl="1" indent="0">
              <a:buNone/>
            </a:pPr>
            <a:endParaRPr lang="en-US" dirty="0"/>
          </a:p>
          <a:p>
            <a:pPr marL="346075" lvl="1" indent="0">
              <a:buNone/>
            </a:pPr>
            <a:endParaRPr lang="en-US" dirty="0"/>
          </a:p>
        </p:txBody>
      </p:sp>
      <p:sp>
        <p:nvSpPr>
          <p:cNvPr id="5" name="Footer Placeholder 4"/>
          <p:cNvSpPr>
            <a:spLocks noGrp="1"/>
          </p:cNvSpPr>
          <p:nvPr>
            <p:ph type="ftr" sz="quarter" idx="11"/>
          </p:nvPr>
        </p:nvSpPr>
        <p:spPr/>
        <p:txBody>
          <a:bodyPr/>
          <a:lstStyle/>
          <a:p>
            <a:r>
              <a:rPr lang="en-US"/>
              <a:t>DOELAP Assessor Training</a:t>
            </a:r>
            <a:endParaRPr lang="en-US" dirty="0"/>
          </a:p>
        </p:txBody>
      </p:sp>
    </p:spTree>
    <p:extLst>
      <p:ext uri="{BB962C8B-B14F-4D97-AF65-F5344CB8AC3E}">
        <p14:creationId xmlns:p14="http://schemas.microsoft.com/office/powerpoint/2010/main" val="1977740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Arial" panose="020B0604020202020204" pitchFamily="34" charset="0"/>
                <a:cs typeface="Arial" panose="020B0604020202020204" pitchFamily="34" charset="0"/>
              </a:rPr>
              <a:t>DOE-STD-1111-2018</a:t>
            </a:r>
            <a:br>
              <a:rPr lang="en-US" dirty="0">
                <a:latin typeface="Arial" panose="020B0604020202020204" pitchFamily="34" charset="0"/>
                <a:cs typeface="Arial" panose="020B0604020202020204" pitchFamily="34" charset="0"/>
              </a:rPr>
            </a:br>
            <a:r>
              <a:rPr lang="en-US" sz="2200" dirty="0">
                <a:latin typeface="Arial" panose="020B0604020202020204" pitchFamily="34" charset="0"/>
                <a:cs typeface="Arial" panose="020B0604020202020204" pitchFamily="34" charset="0"/>
              </a:rPr>
              <a:t>Program Administration &amp; Responsibilities</a:t>
            </a:r>
            <a:endParaRPr lang="en-US" sz="2200" dirty="0"/>
          </a:p>
        </p:txBody>
      </p:sp>
      <p:sp>
        <p:nvSpPr>
          <p:cNvPr id="3" name="Content Placeholder 2"/>
          <p:cNvSpPr>
            <a:spLocks noGrp="1"/>
          </p:cNvSpPr>
          <p:nvPr>
            <p:ph idx="1"/>
          </p:nvPr>
        </p:nvSpPr>
        <p:spPr>
          <a:xfrm>
            <a:off x="457200" y="1600200"/>
            <a:ext cx="8229600" cy="4800600"/>
          </a:xfrm>
        </p:spPr>
        <p:txBody>
          <a:bodyPr/>
          <a:lstStyle/>
          <a:p>
            <a:r>
              <a:rPr lang="en-US" dirty="0">
                <a:latin typeface="Arial" panose="020B0604020202020204" pitchFamily="34" charset="0"/>
                <a:cs typeface="Arial" panose="020B0604020202020204" pitchFamily="34" charset="0"/>
              </a:rPr>
              <a:t>Oversight Board (OSB) (§3.3)</a:t>
            </a:r>
            <a:endParaRPr lang="en-US" dirty="0">
              <a:solidFill>
                <a:srgbClr val="FF0000"/>
              </a:solidFill>
              <a:latin typeface="Arial" panose="020B0604020202020204" pitchFamily="34" charset="0"/>
              <a:cs typeface="Arial" panose="020B0604020202020204" pitchFamily="34" charset="0"/>
            </a:endParaRPr>
          </a:p>
          <a:p>
            <a:pPr marL="630238" lvl="1" indent="-228600"/>
            <a:r>
              <a:rPr lang="en-US" dirty="0">
                <a:latin typeface="Arial" panose="020B0604020202020204" pitchFamily="34" charset="0"/>
                <a:cs typeface="Arial" panose="020B0604020202020204" pitchFamily="34" charset="0"/>
              </a:rPr>
              <a:t>Appointed by the DOELAP Administrator</a:t>
            </a:r>
          </a:p>
          <a:p>
            <a:pPr marL="630238" lvl="1" indent="-228600"/>
            <a:r>
              <a:rPr lang="en-US" dirty="0">
                <a:latin typeface="Arial" panose="020B0604020202020204" pitchFamily="34" charset="0"/>
                <a:cs typeface="Arial" panose="020B0604020202020204" pitchFamily="34" charset="0"/>
              </a:rPr>
              <a:t>Have extensive knowledge and experience in implementing a DOELAP-accredited external dosimetry program</a:t>
            </a:r>
          </a:p>
          <a:p>
            <a:pPr marL="630238" lvl="1" indent="-228600"/>
            <a:r>
              <a:rPr lang="en-US" dirty="0">
                <a:latin typeface="Arial" panose="020B0604020202020204" pitchFamily="34" charset="0"/>
                <a:cs typeface="Arial" panose="020B0604020202020204" pitchFamily="34" charset="0"/>
              </a:rPr>
              <a:t>Each serve a five-year term</a:t>
            </a:r>
          </a:p>
          <a:p>
            <a:pPr marL="630238" lvl="1" indent="-228600"/>
            <a:r>
              <a:rPr lang="en-US" dirty="0">
                <a:latin typeface="Arial" panose="020B0604020202020204" pitchFamily="34" charset="0"/>
                <a:cs typeface="Arial" panose="020B0604020202020204" pitchFamily="34" charset="0"/>
              </a:rPr>
              <a:t>May serve one or more successive terms</a:t>
            </a:r>
          </a:p>
          <a:p>
            <a:pPr marL="290513" indent="-228600"/>
            <a:r>
              <a:rPr lang="en-US" dirty="0">
                <a:latin typeface="Arial" panose="020B0604020202020204" pitchFamily="34" charset="0"/>
                <a:cs typeface="Arial" panose="020B0604020202020204" pitchFamily="34" charset="0"/>
              </a:rPr>
              <a:t>OSB Charter (Appendix B)</a:t>
            </a:r>
          </a:p>
          <a:p>
            <a:pPr marL="630238" lvl="1" indent="-228600"/>
            <a:r>
              <a:rPr lang="en-US" dirty="0">
                <a:latin typeface="Arial" panose="020B0604020202020204" pitchFamily="34" charset="0"/>
                <a:cs typeface="Arial" panose="020B0604020202020204" pitchFamily="34" charset="0"/>
              </a:rPr>
              <a:t>Advise the DOELAP Administrator regarding dosimetry or radiobioassay issues</a:t>
            </a:r>
          </a:p>
          <a:p>
            <a:pPr marL="630238" lvl="1" indent="-228600"/>
            <a:r>
              <a:rPr lang="en-US" dirty="0">
                <a:latin typeface="Arial" panose="020B0604020202020204" pitchFamily="34" charset="0"/>
                <a:cs typeface="Arial" panose="020B0604020202020204" pitchFamily="34" charset="0"/>
              </a:rPr>
              <a:t>Support the DOELAP Administrator to ensure technical quality and consistency of DOELAP technical standards and on-site assessments</a:t>
            </a:r>
          </a:p>
          <a:p>
            <a:pPr marL="346075" lvl="1" indent="0">
              <a:buNone/>
            </a:pPr>
            <a:endParaRPr lang="en-US" dirty="0"/>
          </a:p>
          <a:p>
            <a:pPr marL="346075" lvl="1" indent="0">
              <a:buNone/>
            </a:pPr>
            <a:endParaRPr lang="en-US" dirty="0"/>
          </a:p>
          <a:p>
            <a:pPr marL="346075" lvl="1" indent="0">
              <a:buNone/>
            </a:pPr>
            <a:endParaRPr lang="en-US" dirty="0"/>
          </a:p>
          <a:p>
            <a:pPr marL="346075" lvl="1" indent="0">
              <a:buNone/>
            </a:pPr>
            <a:endParaRPr lang="en-US" dirty="0"/>
          </a:p>
          <a:p>
            <a:pPr marL="346075" lvl="1" indent="0">
              <a:buNone/>
            </a:pPr>
            <a:endParaRPr lang="en-US" dirty="0"/>
          </a:p>
        </p:txBody>
      </p:sp>
      <p:sp>
        <p:nvSpPr>
          <p:cNvPr id="5" name="Footer Placeholder 4"/>
          <p:cNvSpPr>
            <a:spLocks noGrp="1"/>
          </p:cNvSpPr>
          <p:nvPr>
            <p:ph type="ftr" sz="quarter" idx="11"/>
          </p:nvPr>
        </p:nvSpPr>
        <p:spPr/>
        <p:txBody>
          <a:bodyPr/>
          <a:lstStyle/>
          <a:p>
            <a:r>
              <a:rPr lang="en-US"/>
              <a:t>DOELAP Assessor Training</a:t>
            </a:r>
            <a:endParaRPr lang="en-US" dirty="0"/>
          </a:p>
        </p:txBody>
      </p:sp>
    </p:spTree>
    <p:extLst>
      <p:ext uri="{BB962C8B-B14F-4D97-AF65-F5344CB8AC3E}">
        <p14:creationId xmlns:p14="http://schemas.microsoft.com/office/powerpoint/2010/main" val="33600734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Arial" panose="020B0604020202020204" pitchFamily="34" charset="0"/>
                <a:cs typeface="Arial" panose="020B0604020202020204" pitchFamily="34" charset="0"/>
              </a:rPr>
              <a:t>DOE-STD-1111-2018</a:t>
            </a:r>
            <a:br>
              <a:rPr lang="en-US" dirty="0">
                <a:latin typeface="Arial" panose="020B0604020202020204" pitchFamily="34" charset="0"/>
                <a:cs typeface="Arial" panose="020B0604020202020204" pitchFamily="34" charset="0"/>
              </a:rPr>
            </a:br>
            <a:r>
              <a:rPr lang="en-US" sz="2200" dirty="0">
                <a:latin typeface="Arial" panose="020B0604020202020204" pitchFamily="34" charset="0"/>
                <a:cs typeface="Arial" panose="020B0604020202020204" pitchFamily="34" charset="0"/>
              </a:rPr>
              <a:t>Program Administration &amp; Responsibilities</a:t>
            </a:r>
            <a:endParaRPr lang="en-US" sz="2200" dirty="0"/>
          </a:p>
        </p:txBody>
      </p:sp>
      <p:sp>
        <p:nvSpPr>
          <p:cNvPr id="3" name="Content Placeholder 2"/>
          <p:cNvSpPr>
            <a:spLocks noGrp="1"/>
          </p:cNvSpPr>
          <p:nvPr>
            <p:ph idx="1"/>
          </p:nvPr>
        </p:nvSpPr>
        <p:spPr>
          <a:xfrm>
            <a:off x="457200" y="1600200"/>
            <a:ext cx="8382000" cy="4800600"/>
          </a:xfrm>
        </p:spPr>
        <p:txBody>
          <a:bodyPr/>
          <a:lstStyle/>
          <a:p>
            <a:r>
              <a:rPr lang="en-US" dirty="0">
                <a:latin typeface="Arial" panose="020B0604020202020204" pitchFamily="34" charset="0"/>
                <a:cs typeface="Arial" panose="020B0604020202020204" pitchFamily="34" charset="0"/>
              </a:rPr>
              <a:t>Assessors (§3.4)</a:t>
            </a:r>
          </a:p>
          <a:p>
            <a:pPr lvl="1"/>
            <a:r>
              <a:rPr lang="en-US" dirty="0">
                <a:latin typeface="Arial" panose="020B0604020202020204" pitchFamily="34" charset="0"/>
                <a:cs typeface="Arial" panose="020B0604020202020204" pitchFamily="34" charset="0"/>
              </a:rPr>
              <a:t>Recognized by DOELAP as a technical expert</a:t>
            </a:r>
          </a:p>
          <a:p>
            <a:pPr lvl="1"/>
            <a:r>
              <a:rPr lang="en-US" dirty="0">
                <a:latin typeface="Arial" panose="020B0604020202020204" pitchFamily="34" charset="0"/>
                <a:cs typeface="Arial" panose="020B0604020202020204" pitchFamily="34" charset="0"/>
              </a:rPr>
              <a:t>Trained by DOELAP to perform assessments</a:t>
            </a:r>
          </a:p>
          <a:p>
            <a:pPr lvl="1"/>
            <a:r>
              <a:rPr lang="en-US" dirty="0">
                <a:latin typeface="Arial" panose="020B0604020202020204" pitchFamily="34" charset="0"/>
                <a:cs typeface="Arial" panose="020B0604020202020204" pitchFamily="34" charset="0"/>
              </a:rPr>
              <a:t>Conduct on-site assessments</a:t>
            </a:r>
          </a:p>
          <a:p>
            <a:pPr lvl="1"/>
            <a:r>
              <a:rPr lang="en-US" dirty="0">
                <a:latin typeface="Arial" panose="020B0604020202020204" pitchFamily="34" charset="0"/>
                <a:cs typeface="Arial" panose="020B0604020202020204" pitchFamily="34" charset="0"/>
              </a:rPr>
              <a:t>Maintain assessor status by completing DOELAP-sponsored assessor training and participate in at least one on-site assessment triennially</a:t>
            </a:r>
            <a:br>
              <a:rPr lang="en-US" dirty="0">
                <a:latin typeface="Arial" panose="020B0604020202020204" pitchFamily="34" charset="0"/>
                <a:cs typeface="Arial" panose="020B0604020202020204" pitchFamily="34" charset="0"/>
              </a:rPr>
            </a:br>
            <a:endParaRPr lang="en-US"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DOE Field Element Managers (§3.5)</a:t>
            </a:r>
            <a:r>
              <a:rPr lang="en-US" dirty="0">
                <a:solidFill>
                  <a:srgbClr val="FF0000"/>
                </a:solidFill>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a:p>
            <a:pPr marL="688975" lvl="1" indent="-342900">
              <a:buFont typeface="+mj-lt"/>
              <a:buAutoNum type="arabicPeriod"/>
            </a:pPr>
            <a:r>
              <a:rPr lang="en-US" dirty="0">
                <a:latin typeface="Arial" panose="020B0604020202020204" pitchFamily="34" charset="0"/>
                <a:cs typeface="Arial" panose="020B0604020202020204" pitchFamily="34" charset="0"/>
              </a:rPr>
              <a:t>Ensure programs under their management receive and maintain DOELAP accreditation or </a:t>
            </a:r>
          </a:p>
          <a:p>
            <a:pPr marL="688975" lvl="1" indent="-342900">
              <a:buFont typeface="+mj-lt"/>
              <a:buAutoNum type="arabicPeriod"/>
            </a:pPr>
            <a:r>
              <a:rPr lang="en-US" dirty="0">
                <a:latin typeface="Arial" panose="020B0604020202020204" pitchFamily="34" charset="0"/>
                <a:cs typeface="Arial" panose="020B0604020202020204" pitchFamily="34" charset="0"/>
              </a:rPr>
              <a:t>Receive exception from accreditation in accordance with 10 CFR Part 835</a:t>
            </a:r>
          </a:p>
          <a:p>
            <a:pPr marL="0" indent="0">
              <a:buNone/>
            </a:pPr>
            <a:endParaRPr lang="en-US" dirty="0"/>
          </a:p>
          <a:p>
            <a:pPr marL="346075" lvl="1" indent="0">
              <a:buNone/>
            </a:pPr>
            <a:endParaRPr lang="en-US" dirty="0"/>
          </a:p>
          <a:p>
            <a:pPr marL="346075" lvl="1" indent="0">
              <a:buNone/>
            </a:pPr>
            <a:endParaRPr lang="en-US" dirty="0"/>
          </a:p>
          <a:p>
            <a:pPr marL="346075" lvl="1" indent="0">
              <a:buNone/>
            </a:pPr>
            <a:endParaRPr lang="en-US" dirty="0"/>
          </a:p>
          <a:p>
            <a:pPr marL="346075" lvl="1" indent="0">
              <a:buNone/>
            </a:pPr>
            <a:endParaRPr lang="en-US" dirty="0"/>
          </a:p>
          <a:p>
            <a:pPr marL="346075" lvl="1" indent="0">
              <a:buNone/>
            </a:pPr>
            <a:endParaRPr lang="en-US" dirty="0"/>
          </a:p>
        </p:txBody>
      </p:sp>
      <p:sp>
        <p:nvSpPr>
          <p:cNvPr id="5" name="Footer Placeholder 4"/>
          <p:cNvSpPr>
            <a:spLocks noGrp="1"/>
          </p:cNvSpPr>
          <p:nvPr>
            <p:ph type="ftr" sz="quarter" idx="11"/>
          </p:nvPr>
        </p:nvSpPr>
        <p:spPr/>
        <p:txBody>
          <a:bodyPr/>
          <a:lstStyle/>
          <a:p>
            <a:r>
              <a:rPr lang="en-US"/>
              <a:t>DOELAP Assessor Training</a:t>
            </a:r>
            <a:endParaRPr lang="en-US" dirty="0"/>
          </a:p>
        </p:txBody>
      </p:sp>
    </p:spTree>
    <p:extLst>
      <p:ext uri="{BB962C8B-B14F-4D97-AF65-F5344CB8AC3E}">
        <p14:creationId xmlns:p14="http://schemas.microsoft.com/office/powerpoint/2010/main" val="19141661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Arial" panose="020B0604020202020204" pitchFamily="34" charset="0"/>
                <a:cs typeface="Arial" panose="020B0604020202020204" pitchFamily="34" charset="0"/>
              </a:rPr>
              <a:t>DOE-STD-1111-2018</a:t>
            </a:r>
            <a:br>
              <a:rPr lang="en-US" dirty="0">
                <a:latin typeface="Arial" panose="020B0604020202020204" pitchFamily="34" charset="0"/>
                <a:cs typeface="Arial" panose="020B0604020202020204" pitchFamily="34" charset="0"/>
              </a:rPr>
            </a:br>
            <a:r>
              <a:rPr lang="en-US" sz="2200" dirty="0">
                <a:latin typeface="Arial" panose="020B0604020202020204" pitchFamily="34" charset="0"/>
                <a:cs typeface="Arial" panose="020B0604020202020204" pitchFamily="34" charset="0"/>
              </a:rPr>
              <a:t>Program Administration &amp; Responsibilities</a:t>
            </a:r>
            <a:endParaRPr lang="en-US" sz="2200" dirty="0"/>
          </a:p>
        </p:txBody>
      </p:sp>
      <p:sp>
        <p:nvSpPr>
          <p:cNvPr id="3" name="Content Placeholder 2"/>
          <p:cNvSpPr>
            <a:spLocks noGrp="1"/>
          </p:cNvSpPr>
          <p:nvPr>
            <p:ph idx="1"/>
          </p:nvPr>
        </p:nvSpPr>
        <p:spPr/>
        <p:txBody>
          <a:bodyPr/>
          <a:lstStyle/>
          <a:p>
            <a:r>
              <a:rPr lang="en-US" dirty="0"/>
              <a:t>Performance Testing Laboratory </a:t>
            </a:r>
            <a:r>
              <a:rPr lang="en-US" dirty="0">
                <a:latin typeface="Arial" panose="020B0604020202020204" pitchFamily="34" charset="0"/>
                <a:cs typeface="Arial" panose="020B0604020202020204" pitchFamily="34" charset="0"/>
              </a:rPr>
              <a:t>(§3.6)</a:t>
            </a:r>
            <a:endParaRPr lang="en-US" dirty="0"/>
          </a:p>
          <a:p>
            <a:pPr marL="576263" lvl="1" indent="-228600"/>
            <a:r>
              <a:rPr lang="en-US" dirty="0"/>
              <a:t>Authorized to conduct performance testing for DOELAP</a:t>
            </a:r>
          </a:p>
          <a:p>
            <a:pPr marL="576263" lvl="1" indent="-228600"/>
            <a:r>
              <a:rPr lang="en-US" dirty="0"/>
              <a:t>ANSI/HPS N13.11-2009, </a:t>
            </a:r>
            <a:r>
              <a:rPr lang="en-US" i="1" dirty="0"/>
              <a:t>American National Standard for Dosimetry – Personnel Dosimetry Performance – Criteria for Testing</a:t>
            </a:r>
          </a:p>
          <a:p>
            <a:pPr marL="576263" lvl="1" indent="-228600"/>
            <a:r>
              <a:rPr lang="en-US" dirty="0"/>
              <a:t>ANSI/HPS N13.32-2008, </a:t>
            </a:r>
            <a:r>
              <a:rPr lang="en-US" i="1" dirty="0"/>
              <a:t>Performance Testing for Extremity Dosimeters</a:t>
            </a:r>
          </a:p>
          <a:p>
            <a:endParaRPr lang="en-US" dirty="0"/>
          </a:p>
          <a:p>
            <a:pPr marL="346075" lvl="1" indent="0">
              <a:buNone/>
            </a:pPr>
            <a:endParaRPr lang="en-US" dirty="0"/>
          </a:p>
          <a:p>
            <a:pPr marL="346075" lvl="1" indent="0">
              <a:buNone/>
            </a:pPr>
            <a:endParaRPr lang="en-US" dirty="0"/>
          </a:p>
          <a:p>
            <a:pPr marL="346075" lvl="1" indent="0">
              <a:buNone/>
            </a:pPr>
            <a:endParaRPr lang="en-US" dirty="0"/>
          </a:p>
          <a:p>
            <a:pPr marL="346075" lvl="1" indent="0">
              <a:buNone/>
            </a:pPr>
            <a:endParaRPr lang="en-US" dirty="0"/>
          </a:p>
          <a:p>
            <a:pPr marL="346075" lvl="1" indent="0">
              <a:buNone/>
            </a:pPr>
            <a:endParaRPr lang="en-US" dirty="0"/>
          </a:p>
        </p:txBody>
      </p:sp>
      <p:sp>
        <p:nvSpPr>
          <p:cNvPr id="5" name="Footer Placeholder 4"/>
          <p:cNvSpPr>
            <a:spLocks noGrp="1"/>
          </p:cNvSpPr>
          <p:nvPr>
            <p:ph type="ftr" sz="quarter" idx="11"/>
          </p:nvPr>
        </p:nvSpPr>
        <p:spPr/>
        <p:txBody>
          <a:bodyPr/>
          <a:lstStyle/>
          <a:p>
            <a:r>
              <a:rPr lang="en-US"/>
              <a:t>DOELAP Assessor Training</a:t>
            </a:r>
            <a:endParaRPr lang="en-US" dirty="0"/>
          </a:p>
        </p:txBody>
      </p:sp>
    </p:spTree>
    <p:extLst>
      <p:ext uri="{BB962C8B-B14F-4D97-AF65-F5344CB8AC3E}">
        <p14:creationId xmlns:p14="http://schemas.microsoft.com/office/powerpoint/2010/main" val="40427956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Arial" panose="020B0604020202020204" pitchFamily="34" charset="0"/>
                <a:cs typeface="Arial" panose="020B0604020202020204" pitchFamily="34" charset="0"/>
              </a:rPr>
              <a:t>Definitions Common </a:t>
            </a:r>
            <a:br>
              <a:rPr lang="en-US" dirty="0">
                <a:latin typeface="Arial" panose="020B0604020202020204" pitchFamily="34" charset="0"/>
                <a:cs typeface="Arial" panose="020B0604020202020204" pitchFamily="34" charset="0"/>
              </a:rPr>
            </a:br>
            <a:r>
              <a:rPr lang="en-US" dirty="0">
                <a:latin typeface="Arial" panose="020B0604020202020204" pitchFamily="34" charset="0"/>
                <a:cs typeface="Arial" panose="020B0604020202020204" pitchFamily="34" charset="0"/>
              </a:rPr>
              <a:t>to Both DOE Standards</a:t>
            </a:r>
            <a:endParaRPr lang="en-US" sz="2200" dirty="0"/>
          </a:p>
        </p:txBody>
      </p:sp>
      <p:sp>
        <p:nvSpPr>
          <p:cNvPr id="3" name="Content Placeholder 2"/>
          <p:cNvSpPr>
            <a:spLocks noGrp="1"/>
          </p:cNvSpPr>
          <p:nvPr>
            <p:ph idx="1"/>
          </p:nvPr>
        </p:nvSpPr>
        <p:spPr/>
        <p:txBody>
          <a:bodyPr/>
          <a:lstStyle/>
          <a:p>
            <a:endParaRPr lang="en-US" dirty="0"/>
          </a:p>
          <a:p>
            <a:r>
              <a:rPr lang="en-US" dirty="0"/>
              <a:t>Shall – used to denote </a:t>
            </a:r>
            <a:r>
              <a:rPr lang="en-US" u="sng" dirty="0"/>
              <a:t>a required action that is to be performed</a:t>
            </a:r>
          </a:p>
          <a:p>
            <a:pPr marL="0" indent="0">
              <a:buNone/>
            </a:pPr>
            <a:endParaRPr lang="en-US" dirty="0"/>
          </a:p>
          <a:p>
            <a:pPr>
              <a:tabLst>
                <a:tab pos="1312863" algn="l"/>
              </a:tabLst>
            </a:pPr>
            <a:r>
              <a:rPr lang="en-US" dirty="0"/>
              <a:t>Should – used to denote an action that is </a:t>
            </a:r>
            <a:r>
              <a:rPr lang="en-US" u="sng" dirty="0"/>
              <a:t>expected to be performed </a:t>
            </a:r>
            <a:r>
              <a:rPr lang="en-US" dirty="0"/>
              <a:t>	unless documentation is provided validating technical 	equivalence</a:t>
            </a:r>
          </a:p>
          <a:p>
            <a:pPr marL="0" indent="0">
              <a:buNone/>
            </a:pPr>
            <a:endParaRPr lang="en-US" dirty="0"/>
          </a:p>
          <a:p>
            <a:pPr marL="346075" lvl="1" indent="0">
              <a:buNone/>
            </a:pPr>
            <a:endParaRPr lang="en-US" dirty="0"/>
          </a:p>
          <a:p>
            <a:pPr marL="346075" lvl="1" indent="0">
              <a:buNone/>
            </a:pPr>
            <a:endParaRPr lang="en-US" dirty="0"/>
          </a:p>
          <a:p>
            <a:pPr marL="346075" lvl="1" indent="0">
              <a:buNone/>
            </a:pPr>
            <a:endParaRPr lang="en-US" dirty="0"/>
          </a:p>
          <a:p>
            <a:pPr marL="346075" lvl="1" indent="0">
              <a:buNone/>
            </a:pPr>
            <a:endParaRPr lang="en-US" dirty="0"/>
          </a:p>
          <a:p>
            <a:pPr marL="346075" lvl="1" indent="0">
              <a:buNone/>
            </a:pPr>
            <a:r>
              <a:rPr lang="en-US" dirty="0"/>
              <a:t>                                                                                                                                                                                                                                                                                                                                                                                                                                                                                                                                                                                                                                                                       </a:t>
            </a:r>
          </a:p>
        </p:txBody>
      </p:sp>
      <p:sp>
        <p:nvSpPr>
          <p:cNvPr id="5" name="Footer Placeholder 4"/>
          <p:cNvSpPr>
            <a:spLocks noGrp="1"/>
          </p:cNvSpPr>
          <p:nvPr>
            <p:ph type="ftr" sz="quarter" idx="11"/>
          </p:nvPr>
        </p:nvSpPr>
        <p:spPr/>
        <p:txBody>
          <a:bodyPr/>
          <a:lstStyle/>
          <a:p>
            <a:r>
              <a:rPr lang="en-US"/>
              <a:t>DOELAP Assessor Training</a:t>
            </a:r>
            <a:endParaRPr lang="en-US" dirty="0"/>
          </a:p>
        </p:txBody>
      </p:sp>
    </p:spTree>
    <p:extLst>
      <p:ext uri="{BB962C8B-B14F-4D97-AF65-F5344CB8AC3E}">
        <p14:creationId xmlns:p14="http://schemas.microsoft.com/office/powerpoint/2010/main" val="35274225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Arial" panose="020B0604020202020204" pitchFamily="34" charset="0"/>
                <a:cs typeface="Arial" panose="020B0604020202020204" pitchFamily="34" charset="0"/>
              </a:rPr>
              <a:t>DOE-STD-1111-2018</a:t>
            </a:r>
            <a:br>
              <a:rPr lang="en-US" dirty="0">
                <a:latin typeface="Arial" panose="020B0604020202020204" pitchFamily="34" charset="0"/>
                <a:cs typeface="Arial" panose="020B0604020202020204" pitchFamily="34" charset="0"/>
              </a:rPr>
            </a:br>
            <a:r>
              <a:rPr lang="en-US" sz="2200" dirty="0">
                <a:latin typeface="Arial" panose="020B0604020202020204" pitchFamily="34" charset="0"/>
                <a:cs typeface="Arial" panose="020B0604020202020204" pitchFamily="34" charset="0"/>
              </a:rPr>
              <a:t>Application for Accreditation (§4.1)</a:t>
            </a:r>
            <a:endParaRPr lang="en-US" sz="2200" dirty="0"/>
          </a:p>
        </p:txBody>
      </p:sp>
      <p:sp>
        <p:nvSpPr>
          <p:cNvPr id="3" name="Content Placeholder 2"/>
          <p:cNvSpPr>
            <a:spLocks noGrp="1"/>
          </p:cNvSpPr>
          <p:nvPr>
            <p:ph idx="1"/>
          </p:nvPr>
        </p:nvSpPr>
        <p:spPr>
          <a:xfrm>
            <a:off x="152400" y="1600200"/>
            <a:ext cx="8915400" cy="5010150"/>
          </a:xfrm>
        </p:spPr>
        <p:txBody>
          <a:bodyPr/>
          <a:lstStyle/>
          <a:p>
            <a:r>
              <a:rPr lang="en-US" sz="1600" dirty="0">
                <a:latin typeface="Arial" panose="020B0604020202020204" pitchFamily="34" charset="0"/>
                <a:cs typeface="Arial" panose="020B0604020202020204" pitchFamily="34" charset="0"/>
              </a:rPr>
              <a:t>Completed application shall be routed through the cognizant DOE field element for approval and submitted to the STM.  The application shall contain the following:</a:t>
            </a:r>
          </a:p>
          <a:p>
            <a:pPr marL="512763" lvl="1" indent="-228600"/>
            <a:r>
              <a:rPr lang="en-US" sz="1480" dirty="0">
                <a:latin typeface="Arial" panose="020B0604020202020204" pitchFamily="34" charset="0"/>
                <a:cs typeface="Arial" panose="020B0604020202020204" pitchFamily="34" charset="0"/>
              </a:rPr>
              <a:t>The identification of a program manager who authenticates the submitted information and is authorized to commit the organization’s resources to secure and maintain accreditation</a:t>
            </a:r>
          </a:p>
          <a:p>
            <a:pPr marL="512763" lvl="1" indent="-228600"/>
            <a:r>
              <a:rPr lang="en-US" sz="1480" dirty="0">
                <a:latin typeface="Arial" panose="020B0604020202020204" pitchFamily="34" charset="0"/>
                <a:cs typeface="Arial" panose="020B0604020202020204" pitchFamily="34" charset="0"/>
              </a:rPr>
              <a:t>The identification of an individual to be the point of contact for routine DOELAP communications and activities</a:t>
            </a:r>
          </a:p>
          <a:p>
            <a:pPr marL="512763" lvl="1" indent="-228600"/>
            <a:r>
              <a:rPr lang="en-US" sz="1480" dirty="0">
                <a:latin typeface="Arial" panose="020B0604020202020204" pitchFamily="34" charset="0"/>
                <a:cs typeface="Arial" panose="020B0604020202020204" pitchFamily="34" charset="0"/>
              </a:rPr>
              <a:t>The requested categories for which accreditation is sought  </a:t>
            </a:r>
          </a:p>
          <a:p>
            <a:pPr marL="512763" lvl="1" indent="-228600"/>
            <a:r>
              <a:rPr lang="en-US" sz="1480" dirty="0">
                <a:latin typeface="Arial" panose="020B0604020202020204" pitchFamily="34" charset="0"/>
                <a:cs typeface="Arial" panose="020B0604020202020204" pitchFamily="34" charset="0"/>
              </a:rPr>
              <a:t>A description of each external dosimetry processing system or radiobioassay program employed including specific instrumentation, apparatus, and protocols used   </a:t>
            </a:r>
          </a:p>
          <a:p>
            <a:pPr marL="512763" lvl="1" indent="-228600"/>
            <a:r>
              <a:rPr lang="en-US" sz="1480" dirty="0">
                <a:latin typeface="Arial" panose="020B0604020202020204" pitchFamily="34" charset="0"/>
                <a:cs typeface="Arial" panose="020B0604020202020204" pitchFamily="34" charset="0"/>
              </a:rPr>
              <a:t>The submittal of required program documents</a:t>
            </a:r>
          </a:p>
          <a:p>
            <a:pPr marL="512763" lvl="1" indent="-228600"/>
            <a:r>
              <a:rPr lang="en-US" sz="1480" dirty="0">
                <a:latin typeface="Arial" panose="020B0604020202020204" pitchFamily="34" charset="0"/>
                <a:cs typeface="Arial" panose="020B0604020202020204" pitchFamily="34" charset="0"/>
              </a:rPr>
              <a:t>The submittal of the </a:t>
            </a:r>
            <a:r>
              <a:rPr lang="en-US" sz="1480" u="sng" dirty="0">
                <a:latin typeface="Arial" panose="020B0604020202020204" pitchFamily="34" charset="0"/>
                <a:cs typeface="Arial" panose="020B0604020202020204" pitchFamily="34" charset="0"/>
              </a:rPr>
              <a:t>Quality Assurance Manual </a:t>
            </a:r>
            <a:r>
              <a:rPr lang="en-US" sz="1480" dirty="0">
                <a:latin typeface="Arial" panose="020B0604020202020204" pitchFamily="34" charset="0"/>
                <a:cs typeface="Arial" panose="020B0604020202020204" pitchFamily="34" charset="0"/>
              </a:rPr>
              <a:t>and supporting documentation.  </a:t>
            </a:r>
            <a:endParaRPr lang="en-US" sz="1400" dirty="0">
              <a:solidFill>
                <a:srgbClr val="FF0000"/>
              </a:solidFill>
              <a:latin typeface="Arial" panose="020B0604020202020204" pitchFamily="34" charset="0"/>
              <a:cs typeface="Arial" panose="020B0604020202020204" pitchFamily="34" charset="0"/>
            </a:endParaRPr>
          </a:p>
          <a:p>
            <a:r>
              <a:rPr lang="en-US" sz="1580" dirty="0">
                <a:latin typeface="Arial" panose="020B0604020202020204" pitchFamily="34" charset="0"/>
                <a:cs typeface="Arial" panose="020B0604020202020204" pitchFamily="34" charset="0"/>
              </a:rPr>
              <a:t>Along with the application, programs seeking initial accreditation shall also submit a detailed </a:t>
            </a:r>
            <a:r>
              <a:rPr lang="en-US" sz="1580" u="sng" dirty="0">
                <a:latin typeface="Arial" panose="020B0604020202020204" pitchFamily="34" charset="0"/>
                <a:cs typeface="Arial" panose="020B0604020202020204" pitchFamily="34" charset="0"/>
              </a:rPr>
              <a:t>self-assessment</a:t>
            </a:r>
            <a:r>
              <a:rPr lang="en-US" sz="1580" dirty="0">
                <a:latin typeface="Arial" panose="020B0604020202020204" pitchFamily="34" charset="0"/>
                <a:cs typeface="Arial" panose="020B0604020202020204" pitchFamily="34" charset="0"/>
              </a:rPr>
              <a:t> of their program using the applicable DOELAP requirements </a:t>
            </a:r>
            <a:endParaRPr lang="en-US" sz="1400" dirty="0">
              <a:solidFill>
                <a:srgbClr val="FF0000"/>
              </a:solidFill>
              <a:latin typeface="Arial" panose="020B0604020202020204" pitchFamily="34" charset="0"/>
              <a:cs typeface="Arial" panose="020B0604020202020204" pitchFamily="34" charset="0"/>
            </a:endParaRPr>
          </a:p>
          <a:p>
            <a:pPr marL="173038" indent="-228600"/>
            <a:r>
              <a:rPr lang="en-US" sz="1580" dirty="0">
                <a:latin typeface="Arial" panose="020B0604020202020204" pitchFamily="34" charset="0"/>
                <a:cs typeface="Arial" panose="020B0604020202020204" pitchFamily="34" charset="0"/>
              </a:rPr>
              <a:t>Consideration for DOELAP accreditation requires the submission of an application including the documented </a:t>
            </a:r>
            <a:r>
              <a:rPr lang="en-US" sz="1580" u="sng" dirty="0">
                <a:latin typeface="Arial" panose="020B0604020202020204" pitchFamily="34" charset="0"/>
                <a:cs typeface="Arial" panose="020B0604020202020204" pitchFamily="34" charset="0"/>
              </a:rPr>
              <a:t>quality assurance program</a:t>
            </a:r>
            <a:r>
              <a:rPr lang="en-US" sz="1580" dirty="0">
                <a:latin typeface="Arial" panose="020B0604020202020204" pitchFamily="34" charset="0"/>
                <a:cs typeface="Arial" panose="020B0604020202020204" pitchFamily="34" charset="0"/>
              </a:rPr>
              <a:t>. Initial applicants shall also submit a </a:t>
            </a:r>
            <a:r>
              <a:rPr lang="en-US" sz="1580" u="sng" dirty="0">
                <a:latin typeface="Arial" panose="020B0604020202020204" pitchFamily="34" charset="0"/>
                <a:cs typeface="Arial" panose="020B0604020202020204" pitchFamily="34" charset="0"/>
              </a:rPr>
              <a:t>program self-assessment</a:t>
            </a:r>
            <a:r>
              <a:rPr lang="en-US" sz="1580" dirty="0">
                <a:latin typeface="Arial" panose="020B0604020202020204" pitchFamily="34" charset="0"/>
                <a:cs typeface="Arial" panose="020B0604020202020204" pitchFamily="34" charset="0"/>
              </a:rPr>
              <a:t> (DOE-STD-1095-2018 §3.1)  </a:t>
            </a:r>
            <a:endParaRPr lang="en-US" sz="1400" dirty="0">
              <a:solidFill>
                <a:srgbClr val="FF0000"/>
              </a:solidFill>
              <a:latin typeface="Arial" panose="020B0604020202020204" pitchFamily="34" charset="0"/>
              <a:cs typeface="Arial" panose="020B0604020202020204" pitchFamily="34" charset="0"/>
            </a:endParaRPr>
          </a:p>
          <a:p>
            <a:pPr marL="346075" lvl="1" indent="0">
              <a:buNone/>
            </a:pPr>
            <a:endParaRPr lang="en-US" dirty="0"/>
          </a:p>
          <a:p>
            <a:pPr marL="346075" lvl="1" indent="0">
              <a:buNone/>
            </a:pPr>
            <a:endParaRPr lang="en-US" dirty="0"/>
          </a:p>
          <a:p>
            <a:pPr marL="346075" lvl="1" indent="0">
              <a:buNone/>
            </a:pPr>
            <a:endParaRPr lang="en-US" dirty="0"/>
          </a:p>
          <a:p>
            <a:pPr marL="346075" lvl="1" indent="0">
              <a:buNone/>
            </a:pPr>
            <a:endParaRPr lang="en-US" dirty="0"/>
          </a:p>
          <a:p>
            <a:pPr marL="346075" lvl="1" indent="0">
              <a:buNone/>
            </a:pPr>
            <a:endParaRPr lang="en-US" dirty="0"/>
          </a:p>
        </p:txBody>
      </p:sp>
      <p:sp>
        <p:nvSpPr>
          <p:cNvPr id="5" name="Footer Placeholder 4"/>
          <p:cNvSpPr>
            <a:spLocks noGrp="1"/>
          </p:cNvSpPr>
          <p:nvPr>
            <p:ph type="ftr" sz="quarter" idx="11"/>
          </p:nvPr>
        </p:nvSpPr>
        <p:spPr/>
        <p:txBody>
          <a:bodyPr/>
          <a:lstStyle/>
          <a:p>
            <a:r>
              <a:rPr lang="en-US"/>
              <a:t>DOELAP Assessor Training</a:t>
            </a:r>
            <a:endParaRPr lang="en-US" dirty="0"/>
          </a:p>
        </p:txBody>
      </p:sp>
    </p:spTree>
    <p:extLst>
      <p:ext uri="{BB962C8B-B14F-4D97-AF65-F5344CB8AC3E}">
        <p14:creationId xmlns:p14="http://schemas.microsoft.com/office/powerpoint/2010/main" val="2500097135"/>
      </p:ext>
    </p:extLst>
  </p:cSld>
  <p:clrMapOvr>
    <a:masterClrMapping/>
  </p:clrMapOvr>
</p:sld>
</file>

<file path=ppt/theme/theme1.xml><?xml version="1.0" encoding="utf-8"?>
<a:theme xmlns:a="http://schemas.openxmlformats.org/drawingml/2006/main" name="Pixel">
  <a:themeElements>
    <a:clrScheme name="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fontScheme name="Pixe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Pixel 1">
        <a:dk1>
          <a:srgbClr val="0066FF"/>
        </a:dk1>
        <a:lt1>
          <a:srgbClr val="FFFFFF"/>
        </a:lt1>
        <a:dk2>
          <a:srgbClr val="000066"/>
        </a:dk2>
        <a:lt2>
          <a:srgbClr val="FFFFFF"/>
        </a:lt2>
        <a:accent1>
          <a:srgbClr val="6699FF"/>
        </a:accent1>
        <a:accent2>
          <a:srgbClr val="3333FF"/>
        </a:accent2>
        <a:accent3>
          <a:srgbClr val="AAAAB8"/>
        </a:accent3>
        <a:accent4>
          <a:srgbClr val="DADADA"/>
        </a:accent4>
        <a:accent5>
          <a:srgbClr val="B8CAFF"/>
        </a:accent5>
        <a:accent6>
          <a:srgbClr val="2D2DE7"/>
        </a:accent6>
        <a:hlink>
          <a:srgbClr val="FFCC00"/>
        </a:hlink>
        <a:folHlink>
          <a:srgbClr val="0000CC"/>
        </a:folHlink>
      </a:clrScheme>
      <a:clrMap bg1="dk2" tx1="lt1" bg2="dk1" tx2="lt2" accent1="accent1" accent2="accent2" accent3="accent3" accent4="accent4" accent5="accent5" accent6="accent6" hlink="hlink" folHlink="folHlink"/>
    </a:extraClrScheme>
    <a:extraClrScheme>
      <a:clrScheme name="Pixel 2">
        <a:dk1>
          <a:srgbClr val="009999"/>
        </a:dk1>
        <a:lt1>
          <a:srgbClr val="FFFFFF"/>
        </a:lt1>
        <a:dk2>
          <a:srgbClr val="334B49"/>
        </a:dk2>
        <a:lt2>
          <a:srgbClr val="FFFFFF"/>
        </a:lt2>
        <a:accent1>
          <a:srgbClr val="33CCCC"/>
        </a:accent1>
        <a:accent2>
          <a:srgbClr val="008080"/>
        </a:accent2>
        <a:accent3>
          <a:srgbClr val="ADB1B1"/>
        </a:accent3>
        <a:accent4>
          <a:srgbClr val="DADADA"/>
        </a:accent4>
        <a:accent5>
          <a:srgbClr val="ADE2E2"/>
        </a:accent5>
        <a:accent6>
          <a:srgbClr val="007373"/>
        </a:accent6>
        <a:hlink>
          <a:srgbClr val="FFCC00"/>
        </a:hlink>
        <a:folHlink>
          <a:srgbClr val="006666"/>
        </a:folHlink>
      </a:clrScheme>
      <a:clrMap bg1="dk2" tx1="lt1" bg2="dk1" tx2="lt2" accent1="accent1" accent2="accent2" accent3="accent3" accent4="accent4" accent5="accent5" accent6="accent6" hlink="hlink" folHlink="folHlink"/>
    </a:extraClrScheme>
    <a:extraClrScheme>
      <a:clrScheme name="Pixel 3">
        <a:dk1>
          <a:srgbClr val="006699"/>
        </a:dk1>
        <a:lt1>
          <a:srgbClr val="FFFFFF"/>
        </a:lt1>
        <a:dk2>
          <a:srgbClr val="333399"/>
        </a:dk2>
        <a:lt2>
          <a:srgbClr val="FFFFFF"/>
        </a:lt2>
        <a:accent1>
          <a:srgbClr val="0099CC"/>
        </a:accent1>
        <a:accent2>
          <a:srgbClr val="0386AF"/>
        </a:accent2>
        <a:accent3>
          <a:srgbClr val="ADADCA"/>
        </a:accent3>
        <a:accent4>
          <a:srgbClr val="DADADA"/>
        </a:accent4>
        <a:accent5>
          <a:srgbClr val="AACAE2"/>
        </a:accent5>
        <a:accent6>
          <a:srgbClr val="02799E"/>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Pixel 4">
        <a:dk1>
          <a:srgbClr val="008080"/>
        </a:dk1>
        <a:lt1>
          <a:srgbClr val="FFFFFF"/>
        </a:lt1>
        <a:dk2>
          <a:srgbClr val="2F978D"/>
        </a:dk2>
        <a:lt2>
          <a:srgbClr val="FFFFFF"/>
        </a:lt2>
        <a:accent1>
          <a:srgbClr val="0099FF"/>
        </a:accent1>
        <a:accent2>
          <a:srgbClr val="009999"/>
        </a:accent2>
        <a:accent3>
          <a:srgbClr val="ADC9C5"/>
        </a:accent3>
        <a:accent4>
          <a:srgbClr val="DADADA"/>
        </a:accent4>
        <a:accent5>
          <a:srgbClr val="AACAFF"/>
        </a:accent5>
        <a:accent6>
          <a:srgbClr val="008A8A"/>
        </a:accent6>
        <a:hlink>
          <a:srgbClr val="FFFFCC"/>
        </a:hlink>
        <a:folHlink>
          <a:srgbClr val="70CAC6"/>
        </a:folHlink>
      </a:clrScheme>
      <a:clrMap bg1="dk2" tx1="lt1" bg2="dk1" tx2="lt2" accent1="accent1" accent2="accent2" accent3="accent3" accent4="accent4" accent5="accent5" accent6="accent6" hlink="hlink" folHlink="folHlink"/>
    </a:extraClrScheme>
    <a:extraClrScheme>
      <a:clrScheme name="Pixel 5">
        <a:dk1>
          <a:srgbClr val="822504"/>
        </a:dk1>
        <a:lt1>
          <a:srgbClr val="FFFFFF"/>
        </a:lt1>
        <a:dk2>
          <a:srgbClr val="330000"/>
        </a:dk2>
        <a:lt2>
          <a:srgbClr val="FFFFFF"/>
        </a:lt2>
        <a:accent1>
          <a:srgbClr val="FF9900"/>
        </a:accent1>
        <a:accent2>
          <a:srgbClr val="9E2A06"/>
        </a:accent2>
        <a:accent3>
          <a:srgbClr val="ADAAAA"/>
        </a:accent3>
        <a:accent4>
          <a:srgbClr val="DADADA"/>
        </a:accent4>
        <a:accent5>
          <a:srgbClr val="FFCAAA"/>
        </a:accent5>
        <a:accent6>
          <a:srgbClr val="8F2505"/>
        </a:accent6>
        <a:hlink>
          <a:srgbClr val="FF3300"/>
        </a:hlink>
        <a:folHlink>
          <a:srgbClr val="7C0704"/>
        </a:folHlink>
      </a:clrScheme>
      <a:clrMap bg1="dk2" tx1="lt1" bg2="dk1" tx2="lt2" accent1="accent1" accent2="accent2" accent3="accent3" accent4="accent4" accent5="accent5" accent6="accent6" hlink="hlink" folHlink="folHlink"/>
    </a:extraClrScheme>
    <a:extraClrScheme>
      <a:clrScheme name="Pixel 6">
        <a:dk1>
          <a:srgbClr val="336600"/>
        </a:dk1>
        <a:lt1>
          <a:srgbClr val="FFFFFF"/>
        </a:lt1>
        <a:dk2>
          <a:srgbClr val="4A7911"/>
        </a:dk2>
        <a:lt2>
          <a:srgbClr val="FFFFFF"/>
        </a:lt2>
        <a:accent1>
          <a:srgbClr val="666633"/>
        </a:accent1>
        <a:accent2>
          <a:srgbClr val="669900"/>
        </a:accent2>
        <a:accent3>
          <a:srgbClr val="B1BEAA"/>
        </a:accent3>
        <a:accent4>
          <a:srgbClr val="DADADA"/>
        </a:accent4>
        <a:accent5>
          <a:srgbClr val="B8B8AD"/>
        </a:accent5>
        <a:accent6>
          <a:srgbClr val="5C8A00"/>
        </a:accent6>
        <a:hlink>
          <a:srgbClr val="FFCC00"/>
        </a:hlink>
        <a:folHlink>
          <a:srgbClr val="99CC00"/>
        </a:folHlink>
      </a:clrScheme>
      <a:clrMap bg1="dk2" tx1="lt1" bg2="dk1" tx2="lt2" accent1="accent1" accent2="accent2" accent3="accent3" accent4="accent4" accent5="accent5" accent6="accent6" hlink="hlink" folHlink="folHlink"/>
    </a:extraClrScheme>
    <a:extraClrScheme>
      <a:clrScheme name="Pixel 7">
        <a:dk1>
          <a:srgbClr val="000000"/>
        </a:dk1>
        <a:lt1>
          <a:srgbClr val="FFFFFF"/>
        </a:lt1>
        <a:dk2>
          <a:srgbClr val="000000"/>
        </a:dk2>
        <a:lt2>
          <a:srgbClr val="CC3300"/>
        </a:lt2>
        <a:accent1>
          <a:srgbClr val="FFCC00"/>
        </a:accent1>
        <a:accent2>
          <a:srgbClr val="CC6600"/>
        </a:accent2>
        <a:accent3>
          <a:srgbClr val="FFFFFF"/>
        </a:accent3>
        <a:accent4>
          <a:srgbClr val="000000"/>
        </a:accent4>
        <a:accent5>
          <a:srgbClr val="FFE2AA"/>
        </a:accent5>
        <a:accent6>
          <a:srgbClr val="B95C00"/>
        </a:accent6>
        <a:hlink>
          <a:srgbClr val="663300"/>
        </a:hlink>
        <a:folHlink>
          <a:srgbClr val="CC9900"/>
        </a:folHlink>
      </a:clrScheme>
      <a:clrMap bg1="lt1" tx1="dk1" bg2="lt2" tx2="dk2" accent1="accent1" accent2="accent2" accent3="accent3" accent4="accent4" accent5="accent5" accent6="accent6" hlink="hlink" folHlink="folHlink"/>
    </a:extraClrScheme>
    <a:extraClrScheme>
      <a:clrScheme name="Pixel 8">
        <a:dk1>
          <a:srgbClr val="003300"/>
        </a:dk1>
        <a:lt1>
          <a:srgbClr val="FFFFFF"/>
        </a:lt1>
        <a:dk2>
          <a:srgbClr val="000000"/>
        </a:dk2>
        <a:lt2>
          <a:srgbClr val="336600"/>
        </a:lt2>
        <a:accent1>
          <a:srgbClr val="CCCC00"/>
        </a:accent1>
        <a:accent2>
          <a:srgbClr val="669900"/>
        </a:accent2>
        <a:accent3>
          <a:srgbClr val="FFFFFF"/>
        </a:accent3>
        <a:accent4>
          <a:srgbClr val="002A00"/>
        </a:accent4>
        <a:accent5>
          <a:srgbClr val="E2E2AA"/>
        </a:accent5>
        <a:accent6>
          <a:srgbClr val="5C8A00"/>
        </a:accent6>
        <a:hlink>
          <a:srgbClr val="333300"/>
        </a:hlink>
        <a:folHlink>
          <a:srgbClr val="99CC00"/>
        </a:folHlink>
      </a:clrScheme>
      <a:clrMap bg1="lt1" tx1="dk1" bg2="lt2" tx2="dk2" accent1="accent1" accent2="accent2" accent3="accent3" accent4="accent4" accent5="accent5" accent6="accent6" hlink="hlink" folHlink="folHlink"/>
    </a:extraClrScheme>
    <a:extraClrScheme>
      <a:clrScheme name="Pixel 9">
        <a:dk1>
          <a:srgbClr val="000000"/>
        </a:dk1>
        <a:lt1>
          <a:srgbClr val="FFFFFF"/>
        </a:lt1>
        <a:dk2>
          <a:srgbClr val="000000"/>
        </a:dk2>
        <a:lt2>
          <a:srgbClr val="440044"/>
        </a:lt2>
        <a:accent1>
          <a:srgbClr val="FFCCCC"/>
        </a:accent1>
        <a:accent2>
          <a:srgbClr val="790571"/>
        </a:accent2>
        <a:accent3>
          <a:srgbClr val="FFFFFF"/>
        </a:accent3>
        <a:accent4>
          <a:srgbClr val="000000"/>
        </a:accent4>
        <a:accent5>
          <a:srgbClr val="FFE2E2"/>
        </a:accent5>
        <a:accent6>
          <a:srgbClr val="6D0466"/>
        </a:accent6>
        <a:hlink>
          <a:srgbClr val="993366"/>
        </a:hlink>
        <a:folHlink>
          <a:srgbClr val="9F839F"/>
        </a:folHlink>
      </a:clrScheme>
      <a:clrMap bg1="lt1" tx1="dk1" bg2="lt2" tx2="dk2" accent1="accent1" accent2="accent2" accent3="accent3" accent4="accent4" accent5="accent5" accent6="accent6" hlink="hlink" folHlink="folHlink"/>
    </a:extraClrScheme>
    <a:extraClrScheme>
      <a:clrScheme name="Pixel 10">
        <a:dk1>
          <a:srgbClr val="000000"/>
        </a:dk1>
        <a:lt1>
          <a:srgbClr val="FFFFFF"/>
        </a:lt1>
        <a:dk2>
          <a:srgbClr val="000000"/>
        </a:dk2>
        <a:lt2>
          <a:srgbClr val="FF9900"/>
        </a:lt2>
        <a:accent1>
          <a:srgbClr val="FFCC99"/>
        </a:accent1>
        <a:accent2>
          <a:srgbClr val="FBA313"/>
        </a:accent2>
        <a:accent3>
          <a:srgbClr val="FFFFFF"/>
        </a:accent3>
        <a:accent4>
          <a:srgbClr val="000000"/>
        </a:accent4>
        <a:accent5>
          <a:srgbClr val="FFE2CA"/>
        </a:accent5>
        <a:accent6>
          <a:srgbClr val="E39310"/>
        </a:accent6>
        <a:hlink>
          <a:srgbClr val="CC3300"/>
        </a:hlink>
        <a:folHlink>
          <a:srgbClr val="FCC66E"/>
        </a:folHlink>
      </a:clrScheme>
      <a:clrMap bg1="lt1" tx1="dk1" bg2="lt2" tx2="dk2" accent1="accent1" accent2="accent2" accent3="accent3" accent4="accent4" accent5="accent5" accent6="accent6" hlink="hlink" folHlink="folHlink"/>
    </a:extraClrScheme>
    <a:extraClrScheme>
      <a:clrScheme name="Pixel 11">
        <a:dk1>
          <a:srgbClr val="000000"/>
        </a:dk1>
        <a:lt1>
          <a:srgbClr val="FFFFFF"/>
        </a:lt1>
        <a:dk2>
          <a:srgbClr val="000000"/>
        </a:dk2>
        <a:lt2>
          <a:srgbClr val="779F92"/>
        </a:lt2>
        <a:accent1>
          <a:srgbClr val="33CCCC"/>
        </a:accent1>
        <a:accent2>
          <a:srgbClr val="9DC2D7"/>
        </a:accent2>
        <a:accent3>
          <a:srgbClr val="FFFFFF"/>
        </a:accent3>
        <a:accent4>
          <a:srgbClr val="000000"/>
        </a:accent4>
        <a:accent5>
          <a:srgbClr val="ADE2E2"/>
        </a:accent5>
        <a:accent6>
          <a:srgbClr val="8EB0C3"/>
        </a:accent6>
        <a:hlink>
          <a:srgbClr val="006666"/>
        </a:hlink>
        <a:folHlink>
          <a:srgbClr val="CCCCFF"/>
        </a:folHlink>
      </a:clrScheme>
      <a:clrMap bg1="lt1" tx1="dk1" bg2="lt2" tx2="dk2" accent1="accent1" accent2="accent2" accent3="accent3" accent4="accent4" accent5="accent5" accent6="accent6" hlink="hlink" folHlink="folHlink"/>
    </a:extraClrScheme>
    <a:extraClrScheme>
      <a:clrScheme name="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DOE NE Large">
  <a:themeElements>
    <a:clrScheme name="DOE NE Larg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OE NE Large">
      <a:majorFont>
        <a:latin typeface="Arial Black"/>
        <a:ea typeface=""/>
        <a:cs typeface=""/>
      </a:majorFont>
      <a:minorFont>
        <a:latin typeface="Arial Black"/>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OE NE Larg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OE NE Larg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OE NE Larg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OE NE Larg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OE NE Larg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OE NE Larg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OE NE Larg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OE NE Larg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OE NE Larg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OE NE Larg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OE NE Larg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OE NE Larg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DOE NE Larg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themeOverride>
</file>

<file path=ppt/theme/themeOverride2.xml><?xml version="1.0" encoding="utf-8"?>
<a:themeOverride xmlns:a="http://schemas.openxmlformats.org/drawingml/2006/main">
  <a:clrScheme name="DOE NE Larg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themeOverride>
</file>

<file path=docProps/app.xml><?xml version="1.0" encoding="utf-8"?>
<Properties xmlns="http://schemas.openxmlformats.org/officeDocument/2006/extended-properties" xmlns:vt="http://schemas.openxmlformats.org/officeDocument/2006/docPropsVTypes">
  <Template>Pixel</Template>
  <TotalTime>8455</TotalTime>
  <Words>2634</Words>
  <Application>Microsoft Office PowerPoint</Application>
  <PresentationFormat>On-screen Show (4:3)</PresentationFormat>
  <Paragraphs>256</Paragraphs>
  <Slides>28</Slides>
  <Notes>1</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28</vt:i4>
      </vt:variant>
    </vt:vector>
  </HeadingPairs>
  <TitlesOfParts>
    <vt:vector size="36" baseType="lpstr">
      <vt:lpstr>Arial</vt:lpstr>
      <vt:lpstr>Arial Black</vt:lpstr>
      <vt:lpstr>Symbol</vt:lpstr>
      <vt:lpstr>Tahoma</vt:lpstr>
      <vt:lpstr>Times New Roman</vt:lpstr>
      <vt:lpstr>Wingdings</vt:lpstr>
      <vt:lpstr>Pixel</vt:lpstr>
      <vt:lpstr>DOE NE Large</vt:lpstr>
      <vt:lpstr>  DOELAP Assessor Training  Overview of  DOE-STD-1111 &amp; DOE-STD-1095 </vt:lpstr>
      <vt:lpstr>DOE-STD-1111-2018</vt:lpstr>
      <vt:lpstr>DOE-STD-1111-2018 Program Administration &amp; Responsibilities</vt:lpstr>
      <vt:lpstr>DOE-STD-1111-2018 Program Administration &amp; Responsibilities</vt:lpstr>
      <vt:lpstr>DOE-STD-1111-2018 Program Administration &amp; Responsibilities</vt:lpstr>
      <vt:lpstr>DOE-STD-1111-2018 Program Administration &amp; Responsibilities</vt:lpstr>
      <vt:lpstr>DOE-STD-1111-2018 Program Administration &amp; Responsibilities</vt:lpstr>
      <vt:lpstr>Definitions Common  to Both DOE Standards</vt:lpstr>
      <vt:lpstr>DOE-STD-1111-2018 Application for Accreditation (§4.1)</vt:lpstr>
      <vt:lpstr>DOE-STD-1095-2018 Performance Testing (§3.2)</vt:lpstr>
      <vt:lpstr>DOE-STD-1095-2018 Performance Testing (§3.2) continued</vt:lpstr>
      <vt:lpstr>DOE-STD-1111-2018 On-Site Assessment (§4.3)</vt:lpstr>
      <vt:lpstr>DOE-STD-1111-2018 On-Site Assessment (§4.3) continued</vt:lpstr>
      <vt:lpstr>DOE-STD-1111-2018 On-Site Assessment (§4.4)</vt:lpstr>
      <vt:lpstr>DOE-STD-1111-2018 On-Site Assessment (§4.4) continued</vt:lpstr>
      <vt:lpstr>DOE-STD-1111-2018 Corrective Action Plan (§4.5)</vt:lpstr>
      <vt:lpstr>DOE-STD-1111-2018 Monitoring Visits  (§4.6)</vt:lpstr>
      <vt:lpstr>DOE-STD-1111-2018 Partial Accreditation (§5.3)</vt:lpstr>
      <vt:lpstr>DOE-STD-1111-2018 Modifications to Accredited Program (§5.4)</vt:lpstr>
      <vt:lpstr>DOE-STD-1111-2018 Notification to the STM (§5.4.1)</vt:lpstr>
      <vt:lpstr>DOE-STD-1111-2018 Technical Equivalence (§5.4.2)</vt:lpstr>
      <vt:lpstr>DOE-STD-1111-2018 Technical Equivalence (§5.4.2) continued</vt:lpstr>
      <vt:lpstr>DOE-STD-1111-2018 Amendment (§5.5)</vt:lpstr>
      <vt:lpstr>DOE-STD-1111-2018 Appeals (§5.6)</vt:lpstr>
      <vt:lpstr>DOE-STD-1111-2018 Accreditations in Good Standing (§5.7)</vt:lpstr>
      <vt:lpstr>DOE-STD-1111-2018 Correspondence (§6)</vt:lpstr>
      <vt:lpstr>DOE-STD-1111-2018  Vendor Qualification (§7.1)</vt:lpstr>
      <vt:lpstr>DOE-STD-1111-2018 Programs Using Commercial Vendors (§7.2)</vt:lpstr>
    </vt:vector>
  </TitlesOfParts>
  <Company>DOEID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DOELAP Assessor Training Session 2 – Process</dc:title>
  <dc:creator>Guy Backstrom</dc:creator>
  <cp:lastModifiedBy>Bohrer, Steven E</cp:lastModifiedBy>
  <cp:revision>549</cp:revision>
  <cp:lastPrinted>2015-10-02T17:35:39Z</cp:lastPrinted>
  <dcterms:created xsi:type="dcterms:W3CDTF">2002-08-06T16:42:03Z</dcterms:created>
  <dcterms:modified xsi:type="dcterms:W3CDTF">2023-09-07T20:54:47Z</dcterms:modified>
</cp:coreProperties>
</file>